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1"/>
  </p:sldMasterIdLst>
  <p:notesMasterIdLst>
    <p:notesMasterId r:id="rId29"/>
  </p:notesMasterIdLst>
  <p:sldIdLst>
    <p:sldId id="284" r:id="rId2"/>
    <p:sldId id="287" r:id="rId3"/>
    <p:sldId id="288" r:id="rId4"/>
    <p:sldId id="297" r:id="rId5"/>
    <p:sldId id="289" r:id="rId6"/>
    <p:sldId id="290" r:id="rId7"/>
    <p:sldId id="295" r:id="rId8"/>
    <p:sldId id="272" r:id="rId9"/>
    <p:sldId id="265" r:id="rId10"/>
    <p:sldId id="267" r:id="rId11"/>
    <p:sldId id="299" r:id="rId12"/>
    <p:sldId id="268" r:id="rId13"/>
    <p:sldId id="270" r:id="rId14"/>
    <p:sldId id="277" r:id="rId15"/>
    <p:sldId id="278" r:id="rId16"/>
    <p:sldId id="280" r:id="rId17"/>
    <p:sldId id="293" r:id="rId18"/>
    <p:sldId id="294" r:id="rId19"/>
    <p:sldId id="291" r:id="rId20"/>
    <p:sldId id="283" r:id="rId21"/>
    <p:sldId id="292" r:id="rId22"/>
    <p:sldId id="275" r:id="rId23"/>
    <p:sldId id="258" r:id="rId24"/>
    <p:sldId id="298" r:id="rId25"/>
    <p:sldId id="286" r:id="rId26"/>
    <p:sldId id="259" r:id="rId27"/>
    <p:sldId id="296" r:id="rId28"/>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270"/>
    <a:srgbClr val="F4F6F7"/>
    <a:srgbClr val="F4F5F7"/>
    <a:srgbClr val="F7F7F7"/>
    <a:srgbClr val="F5F5F5"/>
    <a:srgbClr val="1216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59"/>
    <p:restoredTop sz="95595"/>
  </p:normalViewPr>
  <p:slideViewPr>
    <p:cSldViewPr snapToGrid="0" snapToObjects="1">
      <p:cViewPr varScale="1">
        <p:scale>
          <a:sx n="148" d="100"/>
          <a:sy n="148" d="100"/>
        </p:scale>
        <p:origin x="1472"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139F3-AE95-DB47-9B88-1EE98873C2D8}" type="datetimeFigureOut">
              <a:rPr lang="en-AT" smtClean="0"/>
              <a:t>01.07.22</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2BA61-E676-4E4D-9889-9DFB346A48FD}" type="slidenum">
              <a:rPr lang="en-AT" smtClean="0"/>
              <a:t>‹#›</a:t>
            </a:fld>
            <a:endParaRPr lang="en-AT"/>
          </a:p>
        </p:txBody>
      </p:sp>
    </p:spTree>
    <p:extLst>
      <p:ext uri="{BB962C8B-B14F-4D97-AF65-F5344CB8AC3E}">
        <p14:creationId xmlns:p14="http://schemas.microsoft.com/office/powerpoint/2010/main" val="1602574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My name is Francesc Balada. I am working as Machine Learning Developer. </a:t>
            </a:r>
          </a:p>
          <a:p>
            <a:r>
              <a:rPr lang="en-AT" dirty="0"/>
              <a:t>Since 4 months ago I live in Barcelona after 12 years abroad. </a:t>
            </a:r>
          </a:p>
          <a:p>
            <a:endParaRPr lang="en-AT" dirty="0"/>
          </a:p>
          <a:p>
            <a:r>
              <a:rPr lang="en-AT" dirty="0"/>
              <a:t>Today I am going to walk you through my capstone project which is a prototype of a component of my vision. </a:t>
            </a:r>
          </a:p>
        </p:txBody>
      </p:sp>
      <p:sp>
        <p:nvSpPr>
          <p:cNvPr id="4" name="Slide Number Placeholder 3"/>
          <p:cNvSpPr>
            <a:spLocks noGrp="1"/>
          </p:cNvSpPr>
          <p:nvPr>
            <p:ph type="sldNum" sz="quarter" idx="5"/>
          </p:nvPr>
        </p:nvSpPr>
        <p:spPr/>
        <p:txBody>
          <a:bodyPr/>
          <a:lstStyle/>
          <a:p>
            <a:fld id="{2752BA61-E676-4E4D-9889-9DFB346A48FD}" type="slidenum">
              <a:rPr lang="en-AT" smtClean="0"/>
              <a:t>1</a:t>
            </a:fld>
            <a:endParaRPr lang="en-AT"/>
          </a:p>
        </p:txBody>
      </p:sp>
    </p:spTree>
    <p:extLst>
      <p:ext uri="{BB962C8B-B14F-4D97-AF65-F5344CB8AC3E}">
        <p14:creationId xmlns:p14="http://schemas.microsoft.com/office/powerpoint/2010/main" val="4116531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There is no ML Pipeline as such. There are some modules. Data simulation module, preprocessing module, metadata module. </a:t>
            </a:r>
          </a:p>
          <a:p>
            <a:endParaRPr lang="en-AT" dirty="0"/>
          </a:p>
          <a:p>
            <a:r>
              <a:rPr lang="en-AT" dirty="0"/>
              <a:t>Why? Because the API's do very similar things but not exactly the same. So we build very small components which we then could call from different API ensuring a function returns the same in all api without updating other parts of the code. </a:t>
            </a:r>
          </a:p>
          <a:p>
            <a:r>
              <a:rPr lang="en-AT" dirty="0"/>
              <a:t>Using an ML pipeline tool would have required to build several pipelines in order to meet requirements. </a:t>
            </a:r>
          </a:p>
          <a:p>
            <a:endParaRPr lang="en-AT" dirty="0"/>
          </a:p>
          <a:p>
            <a:r>
              <a:rPr lang="en-AT" dirty="0"/>
              <a:t>Why storage as a model registry? Because of the same reason we used docker compose. Docker compose is a containerization method in which several containers reside in the same host. That way the system can be easily run on premise or in the cloud. </a:t>
            </a:r>
          </a:p>
        </p:txBody>
      </p:sp>
      <p:sp>
        <p:nvSpPr>
          <p:cNvPr id="4" name="Slide Number Placeholder 3"/>
          <p:cNvSpPr>
            <a:spLocks noGrp="1"/>
          </p:cNvSpPr>
          <p:nvPr>
            <p:ph type="sldNum" sz="quarter" idx="5"/>
          </p:nvPr>
        </p:nvSpPr>
        <p:spPr/>
        <p:txBody>
          <a:bodyPr/>
          <a:lstStyle/>
          <a:p>
            <a:fld id="{2752BA61-E676-4E4D-9889-9DFB346A48FD}" type="slidenum">
              <a:rPr lang="en-AT" smtClean="0"/>
              <a:t>16</a:t>
            </a:fld>
            <a:endParaRPr lang="en-AT"/>
          </a:p>
        </p:txBody>
      </p:sp>
    </p:spTree>
    <p:extLst>
      <p:ext uri="{BB962C8B-B14F-4D97-AF65-F5344CB8AC3E}">
        <p14:creationId xmlns:p14="http://schemas.microsoft.com/office/powerpoint/2010/main" val="4003951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We believe many people would have concerns to upload a succesful bot to the cloud. That is why we chose these options.</a:t>
            </a:r>
          </a:p>
        </p:txBody>
      </p:sp>
      <p:sp>
        <p:nvSpPr>
          <p:cNvPr id="4" name="Slide Number Placeholder 3"/>
          <p:cNvSpPr>
            <a:spLocks noGrp="1"/>
          </p:cNvSpPr>
          <p:nvPr>
            <p:ph type="sldNum" sz="quarter" idx="5"/>
          </p:nvPr>
        </p:nvSpPr>
        <p:spPr/>
        <p:txBody>
          <a:bodyPr/>
          <a:lstStyle/>
          <a:p>
            <a:fld id="{2752BA61-E676-4E4D-9889-9DFB346A48FD}" type="slidenum">
              <a:rPr lang="en-AT" smtClean="0"/>
              <a:t>17</a:t>
            </a:fld>
            <a:endParaRPr lang="en-AT"/>
          </a:p>
        </p:txBody>
      </p:sp>
    </p:spTree>
    <p:extLst>
      <p:ext uri="{BB962C8B-B14F-4D97-AF65-F5344CB8AC3E}">
        <p14:creationId xmlns:p14="http://schemas.microsoft.com/office/powerpoint/2010/main" val="3226435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The vision of the system is to collect as much data as possible. Say the market rates of raw materials such as gold, silver, titanium, oil, … the market rates of all possible stocks. These data will be at the lowest level of granularity possible, 1 minute for instance. </a:t>
            </a:r>
          </a:p>
          <a:p>
            <a:r>
              <a:rPr lang="en-AT" dirty="0"/>
              <a:t>Additionally we will collect the news, tweets, forums, blogs, etc…in summary all the data in the world. </a:t>
            </a:r>
          </a:p>
          <a:p>
            <a:endParaRPr lang="en-AT" dirty="0"/>
          </a:p>
          <a:p>
            <a:r>
              <a:rPr lang="en-AT" dirty="0"/>
              <a:t>On subsets of these data, we will mainly use reinforcement learning, so that we end up having a bot farm of heopefully just good performing bots. These bots would be constantly training and if improved deployed automatically.</a:t>
            </a:r>
          </a:p>
          <a:p>
            <a:endParaRPr lang="en-AT" dirty="0"/>
          </a:p>
          <a:p>
            <a:r>
              <a:rPr lang="en-AT" dirty="0"/>
              <a:t>In order to control these decisions, the bot’s actions and their environment, we will develop several brains connected and synchronized. These brains will decide when to deactivate a bot (it could be the case that neither the productive bot, neither its continuous training counterpart are performing, so they should be deactivated. Or how much money each bot has available to trade. Or monitor the system creating observability information and acting accordingly, etc etc</a:t>
            </a:r>
          </a:p>
        </p:txBody>
      </p:sp>
      <p:sp>
        <p:nvSpPr>
          <p:cNvPr id="4" name="Slide Number Placeholder 3"/>
          <p:cNvSpPr>
            <a:spLocks noGrp="1"/>
          </p:cNvSpPr>
          <p:nvPr>
            <p:ph type="sldNum" sz="quarter" idx="5"/>
          </p:nvPr>
        </p:nvSpPr>
        <p:spPr/>
        <p:txBody>
          <a:bodyPr/>
          <a:lstStyle/>
          <a:p>
            <a:fld id="{2752BA61-E676-4E4D-9889-9DFB346A48FD}" type="slidenum">
              <a:rPr lang="en-AT" smtClean="0"/>
              <a:t>2</a:t>
            </a:fld>
            <a:endParaRPr lang="en-AT"/>
          </a:p>
        </p:txBody>
      </p:sp>
    </p:spTree>
    <p:extLst>
      <p:ext uri="{BB962C8B-B14F-4D97-AF65-F5344CB8AC3E}">
        <p14:creationId xmlns:p14="http://schemas.microsoft.com/office/powerpoint/2010/main" val="1836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In my first university studies I visit 2  4-session stock market programs to learn how the stock markets work. </a:t>
            </a:r>
          </a:p>
          <a:p>
            <a:r>
              <a:rPr lang="en-AT" dirty="0"/>
              <a:t>I came up with the idea of linking types of news (political or economical events) with the stock market rates. So I started collecting news papers with the intention to introduce them into an excel an apply some statistics. </a:t>
            </a:r>
          </a:p>
          <a:p>
            <a:r>
              <a:rPr lang="en-AT" dirty="0"/>
              <a:t>So after one year I sat down to introduce the data. I think after half an hour I realized that it was not feasible. So I thought to select some specific ones. I never did it. It was to0 painful. </a:t>
            </a:r>
          </a:p>
          <a:p>
            <a:endParaRPr lang="en-AT" dirty="0"/>
          </a:p>
          <a:p>
            <a:r>
              <a:rPr lang="en-AT" dirty="0"/>
              <a:t>In the course 2016/2017 I teached a course in a data science master in Vienna. I tutored several master thesis. One was about trading ethereum using deep learning. My thoughts about the idea took verve again and with the changes of techonology and data availability. </a:t>
            </a:r>
          </a:p>
          <a:p>
            <a:endParaRPr lang="en-AT" dirty="0"/>
          </a:p>
          <a:p>
            <a:r>
              <a:rPr lang="en-AT" dirty="0"/>
              <a:t>I also listened to ray dalio and his principles book. His approach and what he mentioned was Bridgewaters success secret was totally aligned with my view and I envisioned the system mentioned previously. </a:t>
            </a:r>
          </a:p>
          <a:p>
            <a:endParaRPr lang="en-AT" dirty="0"/>
          </a:p>
          <a:p>
            <a:r>
              <a:rPr lang="en-AT" dirty="0"/>
              <a:t>The same year, in 2019, my ex-mentor founded a company to develop rule based bots. He had been trading (or precisely scalping) for several years, and he and some colleagues of him wanted to automate their rules. </a:t>
            </a:r>
          </a:p>
          <a:p>
            <a:endParaRPr lang="en-AT" dirty="0"/>
          </a:p>
          <a:p>
            <a:r>
              <a:rPr lang="en-AT" dirty="0"/>
              <a:t>I explained them my vision. Though it did not percolate. It was like talking about flying to the moon for holiday for them and I left the initiative. </a:t>
            </a:r>
          </a:p>
          <a:p>
            <a:endParaRPr lang="en-AT" dirty="0"/>
          </a:p>
          <a:p>
            <a:r>
              <a:rPr lang="en-AT" dirty="0"/>
              <a:t>In 2021 the master thesis studen contacted me again and we started with 2 other students the creation of a bot. After several months where mainly me was working it, the initiative was closed by lack of time. </a:t>
            </a:r>
          </a:p>
          <a:p>
            <a:endParaRPr lang="en-AT" dirty="0"/>
          </a:p>
          <a:p>
            <a:r>
              <a:rPr lang="en-AT" dirty="0"/>
              <a:t>So in 2022, today actually, is the milestone of finishing the study plan. Now I now at least the basics of every component part of the system. </a:t>
            </a:r>
          </a:p>
        </p:txBody>
      </p:sp>
      <p:sp>
        <p:nvSpPr>
          <p:cNvPr id="4" name="Slide Number Placeholder 3"/>
          <p:cNvSpPr>
            <a:spLocks noGrp="1"/>
          </p:cNvSpPr>
          <p:nvPr>
            <p:ph type="sldNum" sz="quarter" idx="5"/>
          </p:nvPr>
        </p:nvSpPr>
        <p:spPr/>
        <p:txBody>
          <a:bodyPr/>
          <a:lstStyle/>
          <a:p>
            <a:fld id="{2752BA61-E676-4E4D-9889-9DFB346A48FD}" type="slidenum">
              <a:rPr lang="en-AT" smtClean="0"/>
              <a:t>3</a:t>
            </a:fld>
            <a:endParaRPr lang="en-AT"/>
          </a:p>
        </p:txBody>
      </p:sp>
    </p:spTree>
    <p:extLst>
      <p:ext uri="{BB962C8B-B14F-4D97-AF65-F5344CB8AC3E}">
        <p14:creationId xmlns:p14="http://schemas.microsoft.com/office/powerpoint/2010/main" val="3721068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The evolution of trading has evolved in its sofistication. From shouting and paper, through computers, until the automation. </a:t>
            </a:r>
          </a:p>
        </p:txBody>
      </p:sp>
      <p:sp>
        <p:nvSpPr>
          <p:cNvPr id="4" name="Slide Number Placeholder 3"/>
          <p:cNvSpPr>
            <a:spLocks noGrp="1"/>
          </p:cNvSpPr>
          <p:nvPr>
            <p:ph type="sldNum" sz="quarter" idx="5"/>
          </p:nvPr>
        </p:nvSpPr>
        <p:spPr/>
        <p:txBody>
          <a:bodyPr/>
          <a:lstStyle/>
          <a:p>
            <a:fld id="{2752BA61-E676-4E4D-9889-9DFB346A48FD}" type="slidenum">
              <a:rPr lang="en-AT" smtClean="0"/>
              <a:t>4</a:t>
            </a:fld>
            <a:endParaRPr lang="en-AT"/>
          </a:p>
        </p:txBody>
      </p:sp>
    </p:spTree>
    <p:extLst>
      <p:ext uri="{BB962C8B-B14F-4D97-AF65-F5344CB8AC3E}">
        <p14:creationId xmlns:p14="http://schemas.microsoft.com/office/powerpoint/2010/main" val="1228621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it is said that between 60% and 80% of the transactions are done by bots. </a:t>
            </a:r>
          </a:p>
        </p:txBody>
      </p:sp>
      <p:sp>
        <p:nvSpPr>
          <p:cNvPr id="4" name="Slide Number Placeholder 3"/>
          <p:cNvSpPr>
            <a:spLocks noGrp="1"/>
          </p:cNvSpPr>
          <p:nvPr>
            <p:ph type="sldNum" sz="quarter" idx="5"/>
          </p:nvPr>
        </p:nvSpPr>
        <p:spPr/>
        <p:txBody>
          <a:bodyPr/>
          <a:lstStyle/>
          <a:p>
            <a:fld id="{2752BA61-E676-4E4D-9889-9DFB346A48FD}" type="slidenum">
              <a:rPr lang="en-AT" smtClean="0"/>
              <a:t>5</a:t>
            </a:fld>
            <a:endParaRPr lang="en-AT"/>
          </a:p>
        </p:txBody>
      </p:sp>
    </p:spTree>
    <p:extLst>
      <p:ext uri="{BB962C8B-B14F-4D97-AF65-F5344CB8AC3E}">
        <p14:creationId xmlns:p14="http://schemas.microsoft.com/office/powerpoint/2010/main" val="624248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The capacity of the small traders to set up an infrastructure is limited. Bigger companies are slow with their silos way of working. </a:t>
            </a:r>
          </a:p>
          <a:p>
            <a:endParaRPr lang="en-AT" dirty="0"/>
          </a:p>
          <a:p>
            <a:r>
              <a:rPr lang="en-AT" dirty="0"/>
              <a:t>The design of the bots is problematic. Most of the bots are rule based bots. They try to take advantage of findings of a clever guy or a clever team. </a:t>
            </a:r>
          </a:p>
          <a:p>
            <a:endParaRPr lang="en-AT" dirty="0"/>
          </a:p>
          <a:p>
            <a:r>
              <a:rPr lang="en-AT" dirty="0"/>
              <a:t>They might have identified a small inefficieny in the market, or new rules. They hard code them, and when the back testing is limited. They have to use the tools each platform offers which are not the quickest in the world. </a:t>
            </a:r>
          </a:p>
          <a:p>
            <a:endParaRPr lang="en-AT" dirty="0"/>
          </a:p>
          <a:p>
            <a:r>
              <a:rPr lang="en-AT" dirty="0"/>
              <a:t>Also, every test is a manual test. The results are then collected and imported into Excel with 40 tabs. In the first tab they have a dashboard and some very clever calculations. </a:t>
            </a:r>
          </a:p>
          <a:p>
            <a:endParaRPr lang="en-AT" dirty="0"/>
          </a:p>
          <a:p>
            <a:r>
              <a:rPr lang="en-AT" dirty="0"/>
              <a:t>The process is very manual and error prone. </a:t>
            </a:r>
          </a:p>
        </p:txBody>
      </p:sp>
      <p:sp>
        <p:nvSpPr>
          <p:cNvPr id="4" name="Slide Number Placeholder 3"/>
          <p:cNvSpPr>
            <a:spLocks noGrp="1"/>
          </p:cNvSpPr>
          <p:nvPr>
            <p:ph type="sldNum" sz="quarter" idx="5"/>
          </p:nvPr>
        </p:nvSpPr>
        <p:spPr/>
        <p:txBody>
          <a:bodyPr/>
          <a:lstStyle/>
          <a:p>
            <a:fld id="{2752BA61-E676-4E4D-9889-9DFB346A48FD}" type="slidenum">
              <a:rPr lang="en-AT" smtClean="0"/>
              <a:t>6</a:t>
            </a:fld>
            <a:endParaRPr lang="en-AT"/>
          </a:p>
        </p:txBody>
      </p:sp>
    </p:spTree>
    <p:extLst>
      <p:ext uri="{BB962C8B-B14F-4D97-AF65-F5344CB8AC3E}">
        <p14:creationId xmlns:p14="http://schemas.microsoft.com/office/powerpoint/2010/main" val="318912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2752BA61-E676-4E4D-9889-9DFB346A48FD}" type="slidenum">
              <a:rPr lang="en-AT" smtClean="0"/>
              <a:t>7</a:t>
            </a:fld>
            <a:endParaRPr lang="en-AT"/>
          </a:p>
        </p:txBody>
      </p:sp>
    </p:spTree>
    <p:extLst>
      <p:ext uri="{BB962C8B-B14F-4D97-AF65-F5344CB8AC3E}">
        <p14:creationId xmlns:p14="http://schemas.microsoft.com/office/powerpoint/2010/main" val="242779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In order to iterate quickly, since we had 6 weeks in addition to assignments and normal live which is already busy, </a:t>
            </a:r>
          </a:p>
          <a:p>
            <a:endParaRPr lang="en-AT" dirty="0"/>
          </a:p>
          <a:p>
            <a:r>
              <a:rPr lang="en-AT" dirty="0"/>
              <a:t>We needed data and a model that could learn it, and that could be improved. </a:t>
            </a:r>
          </a:p>
        </p:txBody>
      </p:sp>
      <p:sp>
        <p:nvSpPr>
          <p:cNvPr id="4" name="Slide Number Placeholder 3"/>
          <p:cNvSpPr>
            <a:spLocks noGrp="1"/>
          </p:cNvSpPr>
          <p:nvPr>
            <p:ph type="sldNum" sz="quarter" idx="5"/>
          </p:nvPr>
        </p:nvSpPr>
        <p:spPr/>
        <p:txBody>
          <a:bodyPr/>
          <a:lstStyle/>
          <a:p>
            <a:fld id="{2752BA61-E676-4E4D-9889-9DFB346A48FD}" type="slidenum">
              <a:rPr lang="en-AT" smtClean="0"/>
              <a:t>11</a:t>
            </a:fld>
            <a:endParaRPr lang="en-AT"/>
          </a:p>
        </p:txBody>
      </p:sp>
    </p:spTree>
    <p:extLst>
      <p:ext uri="{BB962C8B-B14F-4D97-AF65-F5344CB8AC3E}">
        <p14:creationId xmlns:p14="http://schemas.microsoft.com/office/powerpoint/2010/main" val="1034934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a:p>
        </p:txBody>
      </p:sp>
      <p:sp>
        <p:nvSpPr>
          <p:cNvPr id="4" name="Slide Number Placeholder 3"/>
          <p:cNvSpPr>
            <a:spLocks noGrp="1"/>
          </p:cNvSpPr>
          <p:nvPr>
            <p:ph type="sldNum" sz="quarter" idx="5"/>
          </p:nvPr>
        </p:nvSpPr>
        <p:spPr/>
        <p:txBody>
          <a:bodyPr/>
          <a:lstStyle/>
          <a:p>
            <a:fld id="{2752BA61-E676-4E4D-9889-9DFB346A48FD}" type="slidenum">
              <a:rPr lang="en-AT" smtClean="0"/>
              <a:t>13</a:t>
            </a:fld>
            <a:endParaRPr lang="en-AT"/>
          </a:p>
        </p:txBody>
      </p:sp>
    </p:spTree>
    <p:extLst>
      <p:ext uri="{BB962C8B-B14F-4D97-AF65-F5344CB8AC3E}">
        <p14:creationId xmlns:p14="http://schemas.microsoft.com/office/powerpoint/2010/main" val="974211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1517-0ABD-B940-8C07-5B66DF769A9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E4BC8ABD-89E2-3240-9079-EC4DB26D3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FA1300B2-7211-C443-9F00-A19C52845A85}"/>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5" name="Footer Placeholder 4">
            <a:extLst>
              <a:ext uri="{FF2B5EF4-FFF2-40B4-BE49-F238E27FC236}">
                <a16:creationId xmlns:a16="http://schemas.microsoft.com/office/drawing/2014/main" id="{551A3435-A7E0-0D4B-B2E8-D6EA4529FAD4}"/>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EA647359-C2E9-F848-BC6A-1BC24828DAAD}"/>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2008481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A153-FE6B-2D42-8581-91A465598EC2}"/>
              </a:ext>
            </a:extLst>
          </p:cNvPr>
          <p:cNvSpPr>
            <a:spLocks noGrp="1"/>
          </p:cNvSpPr>
          <p:nvPr>
            <p:ph type="title"/>
          </p:nvPr>
        </p:nvSpPr>
        <p:spPr/>
        <p:txBody>
          <a:bodyPr/>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CCCBCC59-FF4E-914D-B565-2ADBBCF6D5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E210DBD1-F992-1548-B115-59DEA7D0A0E0}"/>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5" name="Footer Placeholder 4">
            <a:extLst>
              <a:ext uri="{FF2B5EF4-FFF2-40B4-BE49-F238E27FC236}">
                <a16:creationId xmlns:a16="http://schemas.microsoft.com/office/drawing/2014/main" id="{805F64FE-B412-EA47-94D2-8038F7D16EDB}"/>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D194C99A-CA0C-514B-946E-6CC9FDC12285}"/>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1643007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76ADC3-C9CC-D042-BC96-94E5BCE5AF6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E04636F8-C303-974D-AB92-025992AAC5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568FBD67-BF85-3645-B6AE-F083C43F553A}"/>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5" name="Footer Placeholder 4">
            <a:extLst>
              <a:ext uri="{FF2B5EF4-FFF2-40B4-BE49-F238E27FC236}">
                <a16:creationId xmlns:a16="http://schemas.microsoft.com/office/drawing/2014/main" id="{307019E4-2DBE-7B4E-9D70-C2F01E7D29A9}"/>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1A0E036-88CA-824C-88B3-7CE2F5FDD4EF}"/>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166453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E6E0-B439-0D41-BB2B-05AE818EA2B1}"/>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93208B30-8559-C940-86D0-2DDDA8EFE3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346A5800-3E2B-344B-B545-9D5C8D64DB90}"/>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5" name="Footer Placeholder 4">
            <a:extLst>
              <a:ext uri="{FF2B5EF4-FFF2-40B4-BE49-F238E27FC236}">
                <a16:creationId xmlns:a16="http://schemas.microsoft.com/office/drawing/2014/main" id="{46390030-7C11-134A-801E-E28C61742B09}"/>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884DFD1-904B-894A-9C68-3379DA14F72F}"/>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294750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C7C9-CC51-2A4B-AF2A-0D0E6CB2C93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T"/>
          </a:p>
        </p:txBody>
      </p:sp>
      <p:sp>
        <p:nvSpPr>
          <p:cNvPr id="3" name="Text Placeholder 2">
            <a:extLst>
              <a:ext uri="{FF2B5EF4-FFF2-40B4-BE49-F238E27FC236}">
                <a16:creationId xmlns:a16="http://schemas.microsoft.com/office/drawing/2014/main" id="{167A0991-B1B4-A54E-8828-3B35C83CF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819114D-12A1-A748-92E4-6B3F289B4AE3}"/>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5" name="Footer Placeholder 4">
            <a:extLst>
              <a:ext uri="{FF2B5EF4-FFF2-40B4-BE49-F238E27FC236}">
                <a16:creationId xmlns:a16="http://schemas.microsoft.com/office/drawing/2014/main" id="{8ACF76C1-63AD-9545-A3BC-BC250F2A6CC1}"/>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C30EDC3-E2CD-8249-9327-5DE6382C3D1E}"/>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348104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339C-F1AE-2941-9772-B1CD5E713D90}"/>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7F7FEB5E-DF3D-FD4A-A9E8-8ADABD1AE6C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6095A555-EA9F-C84B-8A66-61655026F79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Date Placeholder 4">
            <a:extLst>
              <a:ext uri="{FF2B5EF4-FFF2-40B4-BE49-F238E27FC236}">
                <a16:creationId xmlns:a16="http://schemas.microsoft.com/office/drawing/2014/main" id="{EB7094C3-BA80-764C-8F4A-961C5E122121}"/>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6" name="Footer Placeholder 5">
            <a:extLst>
              <a:ext uri="{FF2B5EF4-FFF2-40B4-BE49-F238E27FC236}">
                <a16:creationId xmlns:a16="http://schemas.microsoft.com/office/drawing/2014/main" id="{89532CD8-D0AF-6047-AD23-AFA90410085B}"/>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BA6DE76B-0C90-F542-A744-FC320E2B8597}"/>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1226614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A417-EDC6-FB46-9043-65A4DD8F87E0}"/>
              </a:ext>
            </a:extLst>
          </p:cNvPr>
          <p:cNvSpPr>
            <a:spLocks noGrp="1"/>
          </p:cNvSpPr>
          <p:nvPr>
            <p:ph type="title"/>
          </p:nvPr>
        </p:nvSpPr>
        <p:spPr>
          <a:xfrm>
            <a:off x="839788" y="365125"/>
            <a:ext cx="10515600" cy="1325563"/>
          </a:xfrm>
        </p:spPr>
        <p:txBody>
          <a:bodyPr/>
          <a:lstStyle/>
          <a:p>
            <a:r>
              <a:rPr lang="en-GB"/>
              <a:t>Click to edit Master title style</a:t>
            </a:r>
            <a:endParaRPr lang="en-AT"/>
          </a:p>
        </p:txBody>
      </p:sp>
      <p:sp>
        <p:nvSpPr>
          <p:cNvPr id="3" name="Text Placeholder 2">
            <a:extLst>
              <a:ext uri="{FF2B5EF4-FFF2-40B4-BE49-F238E27FC236}">
                <a16:creationId xmlns:a16="http://schemas.microsoft.com/office/drawing/2014/main" id="{75EC0016-039F-8740-B48E-3C6FC7CE04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9239DF0-F865-E04A-BEA8-02B09FF2900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700556FE-C64E-904B-87DF-6CFF436E1D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515047-F54F-4141-8113-B77F5EB5EE8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284C31D4-95E0-E648-AA57-FFFC1B0307C8}"/>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8" name="Footer Placeholder 7">
            <a:extLst>
              <a:ext uri="{FF2B5EF4-FFF2-40B4-BE49-F238E27FC236}">
                <a16:creationId xmlns:a16="http://schemas.microsoft.com/office/drawing/2014/main" id="{3FA4767D-1891-3E4E-B213-7EA939E09293}"/>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5CB37B5E-3254-5842-97B1-711E093D12B9}"/>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1908076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6C14-EB66-224C-859E-37B5F8B3BDDF}"/>
              </a:ext>
            </a:extLst>
          </p:cNvPr>
          <p:cNvSpPr>
            <a:spLocks noGrp="1"/>
          </p:cNvSpPr>
          <p:nvPr>
            <p:ph type="title"/>
          </p:nvPr>
        </p:nvSpPr>
        <p:spPr/>
        <p:txBody>
          <a:bodyPr/>
          <a:lstStyle/>
          <a:p>
            <a:r>
              <a:rPr lang="en-GB"/>
              <a:t>Click to edit Master title style</a:t>
            </a:r>
            <a:endParaRPr lang="en-AT"/>
          </a:p>
        </p:txBody>
      </p:sp>
      <p:sp>
        <p:nvSpPr>
          <p:cNvPr id="3" name="Date Placeholder 2">
            <a:extLst>
              <a:ext uri="{FF2B5EF4-FFF2-40B4-BE49-F238E27FC236}">
                <a16:creationId xmlns:a16="http://schemas.microsoft.com/office/drawing/2014/main" id="{B17DDFC7-41EB-824B-A752-6E2F751C394D}"/>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4" name="Footer Placeholder 3">
            <a:extLst>
              <a:ext uri="{FF2B5EF4-FFF2-40B4-BE49-F238E27FC236}">
                <a16:creationId xmlns:a16="http://schemas.microsoft.com/office/drawing/2014/main" id="{C7C72BA8-4088-C04E-A4A9-F6D26F370554}"/>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FB61C3BB-D494-DC4D-B894-57E0E29D617A}"/>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2344413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B75E46-C69B-6D44-AC1E-06E1449CA9B3}"/>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3" name="Footer Placeholder 2">
            <a:extLst>
              <a:ext uri="{FF2B5EF4-FFF2-40B4-BE49-F238E27FC236}">
                <a16:creationId xmlns:a16="http://schemas.microsoft.com/office/drawing/2014/main" id="{23F2337B-30E5-924E-A25D-16917AB212E4}"/>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1ECC93D0-25CE-A740-9FEF-97B77F7F354F}"/>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37822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305F-DA6F-3E4F-BFF7-169BD6EE70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Content Placeholder 2">
            <a:extLst>
              <a:ext uri="{FF2B5EF4-FFF2-40B4-BE49-F238E27FC236}">
                <a16:creationId xmlns:a16="http://schemas.microsoft.com/office/drawing/2014/main" id="{94C577FE-A6EF-2E41-843C-8F2DE60A10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Text Placeholder 3">
            <a:extLst>
              <a:ext uri="{FF2B5EF4-FFF2-40B4-BE49-F238E27FC236}">
                <a16:creationId xmlns:a16="http://schemas.microsoft.com/office/drawing/2014/main" id="{337D0A1C-C017-F149-90DA-EFFB373CE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4ACCEA-F6AC-DE4A-80AB-485C671B9404}"/>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6" name="Footer Placeholder 5">
            <a:extLst>
              <a:ext uri="{FF2B5EF4-FFF2-40B4-BE49-F238E27FC236}">
                <a16:creationId xmlns:a16="http://schemas.microsoft.com/office/drawing/2014/main" id="{615E29F4-6838-6446-8528-F9901049DFB1}"/>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E0EDFE6F-B3E6-D840-B8F7-5224B1D1FEB5}"/>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297543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FA65-82EE-1C42-8E7D-54F9F985DB8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Picture Placeholder 2">
            <a:extLst>
              <a:ext uri="{FF2B5EF4-FFF2-40B4-BE49-F238E27FC236}">
                <a16:creationId xmlns:a16="http://schemas.microsoft.com/office/drawing/2014/main" id="{570A2F74-1C48-354F-8A8C-5C1ECB828E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991EFDA4-E4E6-8B40-BA60-12D8448C67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7BE7F9-FEAA-0245-9718-798072F74853}"/>
              </a:ext>
            </a:extLst>
          </p:cNvPr>
          <p:cNvSpPr>
            <a:spLocks noGrp="1"/>
          </p:cNvSpPr>
          <p:nvPr>
            <p:ph type="dt" sz="half" idx="10"/>
          </p:nvPr>
        </p:nvSpPr>
        <p:spPr/>
        <p:txBody>
          <a:bodyPr/>
          <a:lstStyle/>
          <a:p>
            <a:fld id="{30DAC443-B518-3844-AC49-C174F8D490FB}" type="datetimeFigureOut">
              <a:rPr lang="en-AT" smtClean="0"/>
              <a:t>01.07.22</a:t>
            </a:fld>
            <a:endParaRPr lang="en-AT"/>
          </a:p>
        </p:txBody>
      </p:sp>
      <p:sp>
        <p:nvSpPr>
          <p:cNvPr id="6" name="Footer Placeholder 5">
            <a:extLst>
              <a:ext uri="{FF2B5EF4-FFF2-40B4-BE49-F238E27FC236}">
                <a16:creationId xmlns:a16="http://schemas.microsoft.com/office/drawing/2014/main" id="{8F45BC2A-83F3-0D48-AF7F-B2DAECE4EEE2}"/>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B4E4E1B3-FE26-1A4B-AB3E-DBC8BFB9B9B0}"/>
              </a:ext>
            </a:extLst>
          </p:cNvPr>
          <p:cNvSpPr>
            <a:spLocks noGrp="1"/>
          </p:cNvSpPr>
          <p:nvPr>
            <p:ph type="sldNum" sz="quarter" idx="12"/>
          </p:nvPr>
        </p:nvSpPr>
        <p:spPr/>
        <p:txBody>
          <a:bodyPr/>
          <a:lstStyle/>
          <a:p>
            <a:fld id="{F3E7B44E-A11B-814E-85E3-E37DD986C171}" type="slidenum">
              <a:rPr lang="en-AT" smtClean="0"/>
              <a:t>‹#›</a:t>
            </a:fld>
            <a:endParaRPr lang="en-AT"/>
          </a:p>
        </p:txBody>
      </p:sp>
    </p:spTree>
    <p:extLst>
      <p:ext uri="{BB962C8B-B14F-4D97-AF65-F5344CB8AC3E}">
        <p14:creationId xmlns:p14="http://schemas.microsoft.com/office/powerpoint/2010/main" val="1511998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E60719-1464-574E-9CBE-DD2652D93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T"/>
          </a:p>
        </p:txBody>
      </p:sp>
      <p:sp>
        <p:nvSpPr>
          <p:cNvPr id="3" name="Text Placeholder 2">
            <a:extLst>
              <a:ext uri="{FF2B5EF4-FFF2-40B4-BE49-F238E27FC236}">
                <a16:creationId xmlns:a16="http://schemas.microsoft.com/office/drawing/2014/main" id="{DAB6E3CD-626E-6445-8A70-A0B7144D05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583C2A2F-E4B5-6B43-A3C4-49A6D282DF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AC443-B518-3844-AC49-C174F8D490FB}" type="datetimeFigureOut">
              <a:rPr lang="en-AT" smtClean="0"/>
              <a:t>01.07.22</a:t>
            </a:fld>
            <a:endParaRPr lang="en-AT"/>
          </a:p>
        </p:txBody>
      </p:sp>
      <p:sp>
        <p:nvSpPr>
          <p:cNvPr id="5" name="Footer Placeholder 4">
            <a:extLst>
              <a:ext uri="{FF2B5EF4-FFF2-40B4-BE49-F238E27FC236}">
                <a16:creationId xmlns:a16="http://schemas.microsoft.com/office/drawing/2014/main" id="{224F7B63-E19A-D64B-8B46-12A5CC73B5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9DFEB540-8CFB-7341-A624-D6164B5EA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E7B44E-A11B-814E-85E3-E37DD986C171}" type="slidenum">
              <a:rPr lang="en-AT" smtClean="0"/>
              <a:t>‹#›</a:t>
            </a:fld>
            <a:endParaRPr lang="en-AT"/>
          </a:p>
        </p:txBody>
      </p:sp>
      <p:pic>
        <p:nvPicPr>
          <p:cNvPr id="11" name="Picture 10">
            <a:extLst>
              <a:ext uri="{FF2B5EF4-FFF2-40B4-BE49-F238E27FC236}">
                <a16:creationId xmlns:a16="http://schemas.microsoft.com/office/drawing/2014/main" id="{CDAB3222-7B83-4F3E-FD43-C22DE87E6A0A}"/>
              </a:ext>
            </a:extLst>
          </p:cNvPr>
          <p:cNvPicPr>
            <a:picLocks noChangeAspect="1"/>
          </p:cNvPicPr>
          <p:nvPr userDrawn="1"/>
        </p:nvPicPr>
        <p:blipFill rotWithShape="1">
          <a:blip r:embed="rId13"/>
          <a:srcRect l="23237" t="28376" r="16778" b="37650"/>
          <a:stretch/>
        </p:blipFill>
        <p:spPr>
          <a:xfrm>
            <a:off x="10120094" y="0"/>
            <a:ext cx="2071906" cy="828762"/>
          </a:xfrm>
          <a:prstGeom prst="rect">
            <a:avLst/>
          </a:prstGeom>
        </p:spPr>
      </p:pic>
    </p:spTree>
    <p:extLst>
      <p:ext uri="{BB962C8B-B14F-4D97-AF65-F5344CB8AC3E}">
        <p14:creationId xmlns:p14="http://schemas.microsoft.com/office/powerpoint/2010/main" val="178573555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emf"/><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3" Type="http://schemas.openxmlformats.org/officeDocument/2006/relationships/image" Target="../media/image47.jpeg"/><Relationship Id="rId7" Type="http://schemas.openxmlformats.org/officeDocument/2006/relationships/image" Target="../media/image50.jpeg"/><Relationship Id="rId12" Type="http://schemas.openxmlformats.org/officeDocument/2006/relationships/image" Target="../media/image55.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8.jpeg"/><Relationship Id="rId10" Type="http://schemas.openxmlformats.org/officeDocument/2006/relationships/image" Target="../media/image53.jpeg"/><Relationship Id="rId4" Type="http://schemas.openxmlformats.org/officeDocument/2006/relationships/image" Target="../media/image2.jpeg"/><Relationship Id="rId9" Type="http://schemas.openxmlformats.org/officeDocument/2006/relationships/image" Target="../media/image52.jpeg"/><Relationship Id="rId14" Type="http://schemas.openxmlformats.org/officeDocument/2006/relationships/image" Target="../media/image5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which-trading-bots-are-even-profitable-eaab72c60e69" TargetMode="External"/><Relationship Id="rId2" Type="http://schemas.openxmlformats.org/officeDocument/2006/relationships/hyperlink" Target="https://therobusttrader.com/what-percentage-of-trading-is-algorithmic/" TargetMode="External"/><Relationship Id="rId1" Type="http://schemas.openxmlformats.org/officeDocument/2006/relationships/slideLayout" Target="../slideLayouts/slideLayout2.xml"/><Relationship Id="rId4" Type="http://schemas.openxmlformats.org/officeDocument/2006/relationships/hyperlink" Target="https://automatedcryptobots.com/types-of-cryptocurrency-trading-bo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hyperlink" Target="https://www.cnbc.com/2019/06/28/80percent-of-the-stock-market-is-now-on-autopilot.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hyperlink" Target="https://therobusttrader.com/what-percentage-of-trading-is-algorithmi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D8F73C9-C03F-B240-8018-488924CECBA9}"/>
              </a:ext>
            </a:extLst>
          </p:cNvPr>
          <p:cNvSpPr>
            <a:spLocks noGrp="1"/>
          </p:cNvSpPr>
          <p:nvPr>
            <p:ph idx="1"/>
          </p:nvPr>
        </p:nvSpPr>
        <p:spPr>
          <a:xfrm>
            <a:off x="838201" y="3186545"/>
            <a:ext cx="4765963" cy="1124410"/>
          </a:xfrm>
        </p:spPr>
        <p:txBody>
          <a:bodyPr wrap="square">
            <a:spAutoFit/>
          </a:bodyPr>
          <a:lstStyle/>
          <a:p>
            <a:pPr marL="0" indent="0">
              <a:buNone/>
            </a:pPr>
            <a:r>
              <a:rPr lang="en-AT" dirty="0"/>
              <a:t>Francesc Balada </a:t>
            </a:r>
          </a:p>
          <a:p>
            <a:pPr marL="0" indent="0">
              <a:buNone/>
            </a:pPr>
            <a:r>
              <a:rPr lang="en-AT" sz="1400" dirty="0"/>
              <a:t>Machine Learning Developer</a:t>
            </a:r>
          </a:p>
          <a:p>
            <a:pPr marL="0" indent="0">
              <a:buNone/>
            </a:pPr>
            <a:r>
              <a:rPr lang="en-AT" sz="1400" dirty="0"/>
              <a:t>Barcelona</a:t>
            </a:r>
          </a:p>
        </p:txBody>
      </p:sp>
      <p:sp>
        <p:nvSpPr>
          <p:cNvPr id="8" name="Rounded Rectangle 7">
            <a:extLst>
              <a:ext uri="{FF2B5EF4-FFF2-40B4-BE49-F238E27FC236}">
                <a16:creationId xmlns:a16="http://schemas.microsoft.com/office/drawing/2014/main" id="{3247D631-EBA2-BD8E-D47A-7C638FFC11E8}"/>
              </a:ext>
            </a:extLst>
          </p:cNvPr>
          <p:cNvSpPr/>
          <p:nvPr/>
        </p:nvSpPr>
        <p:spPr>
          <a:xfrm>
            <a:off x="838201" y="2170399"/>
            <a:ext cx="10515600" cy="955964"/>
          </a:xfrm>
          <a:prstGeom prst="roundRect">
            <a:avLst/>
          </a:prstGeom>
          <a:solidFill>
            <a:srgbClr val="3D32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T" sz="4800" dirty="0">
                <a:solidFill>
                  <a:prstClr val="white"/>
                </a:solidFill>
                <a:latin typeface="Calibri Light" panose="020F0302020204030204"/>
                <a:ea typeface="+mj-ea"/>
                <a:cs typeface="+mj-cs"/>
              </a:rPr>
              <a:t>ML Continuous Training and Deployment</a:t>
            </a:r>
            <a:endParaRPr lang="en-AT" dirty="0"/>
          </a:p>
        </p:txBody>
      </p:sp>
    </p:spTree>
    <p:extLst>
      <p:ext uri="{BB962C8B-B14F-4D97-AF65-F5344CB8AC3E}">
        <p14:creationId xmlns:p14="http://schemas.microsoft.com/office/powerpoint/2010/main" val="3979126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7AEA45-3038-9646-8088-11AC407897DC}"/>
              </a:ext>
            </a:extLst>
          </p:cNvPr>
          <p:cNvPicPr>
            <a:picLocks noChangeAspect="1"/>
          </p:cNvPicPr>
          <p:nvPr/>
        </p:nvPicPr>
        <p:blipFill>
          <a:blip r:embed="rId2"/>
          <a:stretch>
            <a:fillRect/>
          </a:stretch>
        </p:blipFill>
        <p:spPr>
          <a:xfrm>
            <a:off x="4756714" y="2192894"/>
            <a:ext cx="1396800" cy="1396800"/>
          </a:xfrm>
          <a:prstGeom prst="rect">
            <a:avLst/>
          </a:prstGeom>
        </p:spPr>
      </p:pic>
      <p:pic>
        <p:nvPicPr>
          <p:cNvPr id="2050" name="Picture 2">
            <a:extLst>
              <a:ext uri="{FF2B5EF4-FFF2-40B4-BE49-F238E27FC236}">
                <a16:creationId xmlns:a16="http://schemas.microsoft.com/office/drawing/2014/main" id="{4D4795DF-FCC6-884C-B096-18E4C584C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913" y="2184094"/>
            <a:ext cx="1400536" cy="14005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191DFC-EEE7-DD40-907E-C84696147607}"/>
              </a:ext>
            </a:extLst>
          </p:cNvPr>
          <p:cNvSpPr txBox="1"/>
          <p:nvPr/>
        </p:nvSpPr>
        <p:spPr>
          <a:xfrm>
            <a:off x="1920421" y="3616130"/>
            <a:ext cx="1878528" cy="369332"/>
          </a:xfrm>
          <a:prstGeom prst="rect">
            <a:avLst/>
          </a:prstGeom>
          <a:noFill/>
        </p:spPr>
        <p:txBody>
          <a:bodyPr wrap="none" rtlCol="0">
            <a:spAutoFit/>
          </a:bodyPr>
          <a:lstStyle/>
          <a:p>
            <a:r>
              <a:rPr lang="en-AT" dirty="0"/>
              <a:t>Production Model</a:t>
            </a:r>
          </a:p>
        </p:txBody>
      </p:sp>
      <p:pic>
        <p:nvPicPr>
          <p:cNvPr id="5" name="Picture 2">
            <a:extLst>
              <a:ext uri="{FF2B5EF4-FFF2-40B4-BE49-F238E27FC236}">
                <a16:creationId xmlns:a16="http://schemas.microsoft.com/office/drawing/2014/main" id="{673F942C-17BA-E24A-834F-DC54D5E6D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714" y="2192894"/>
            <a:ext cx="1396800" cy="1396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D28767-4B67-6C43-AEC4-645F7A6EA267}"/>
              </a:ext>
            </a:extLst>
          </p:cNvPr>
          <p:cNvSpPr txBox="1"/>
          <p:nvPr/>
        </p:nvSpPr>
        <p:spPr>
          <a:xfrm>
            <a:off x="4574230" y="3598498"/>
            <a:ext cx="1620957" cy="646331"/>
          </a:xfrm>
          <a:prstGeom prst="rect">
            <a:avLst/>
          </a:prstGeom>
          <a:noFill/>
        </p:spPr>
        <p:txBody>
          <a:bodyPr wrap="none" rtlCol="0">
            <a:spAutoFit/>
          </a:bodyPr>
          <a:lstStyle/>
          <a:p>
            <a:pPr algn="ctr"/>
            <a:r>
              <a:rPr lang="en-AT" dirty="0"/>
              <a:t>Siamese Model</a:t>
            </a:r>
          </a:p>
          <a:p>
            <a:pPr algn="ctr"/>
            <a:r>
              <a:rPr lang="en-AT" dirty="0"/>
              <a:t>(candidate)</a:t>
            </a:r>
          </a:p>
        </p:txBody>
      </p:sp>
      <p:sp>
        <p:nvSpPr>
          <p:cNvPr id="3" name="Rectangle 2">
            <a:extLst>
              <a:ext uri="{FF2B5EF4-FFF2-40B4-BE49-F238E27FC236}">
                <a16:creationId xmlns:a16="http://schemas.microsoft.com/office/drawing/2014/main" id="{C3DAF7AD-1532-D843-96D2-F90D520BBC23}"/>
              </a:ext>
            </a:extLst>
          </p:cNvPr>
          <p:cNvSpPr/>
          <p:nvPr/>
        </p:nvSpPr>
        <p:spPr>
          <a:xfrm>
            <a:off x="6918129" y="2311262"/>
            <a:ext cx="2606176" cy="923330"/>
          </a:xfrm>
          <a:prstGeom prst="rect">
            <a:avLst/>
          </a:prstGeom>
          <a:noFill/>
        </p:spPr>
        <p:txBody>
          <a:bodyPr wrap="none" lIns="91440" tIns="45720" rIns="91440" bIns="45720">
            <a:prstTxWarp prst="textArchUp">
              <a:avLst/>
            </a:prstTxWarp>
            <a:spAutoFit/>
          </a:bodyPr>
          <a:lstStyle/>
          <a:p>
            <a:pPr algn="ctr"/>
            <a:r>
              <a:rPr lang="en-GB" sz="1600" dirty="0">
                <a:ln w="0"/>
                <a:effectLst>
                  <a:outerShdw blurRad="38100" dist="19050" dir="2700000" algn="tl" rotWithShape="0">
                    <a:schemeClr val="dk1">
                      <a:alpha val="40000"/>
                    </a:schemeClr>
                  </a:outerShdw>
                </a:effectLst>
              </a:rPr>
              <a:t>Optimize / train</a:t>
            </a:r>
          </a:p>
        </p:txBody>
      </p:sp>
      <p:sp>
        <p:nvSpPr>
          <p:cNvPr id="7" name="Rectangle 6">
            <a:extLst>
              <a:ext uri="{FF2B5EF4-FFF2-40B4-BE49-F238E27FC236}">
                <a16:creationId xmlns:a16="http://schemas.microsoft.com/office/drawing/2014/main" id="{DE33FF11-7206-3046-A492-82535EF7C82B}"/>
              </a:ext>
            </a:extLst>
          </p:cNvPr>
          <p:cNvSpPr/>
          <p:nvPr/>
        </p:nvSpPr>
        <p:spPr>
          <a:xfrm>
            <a:off x="7261750" y="3445410"/>
            <a:ext cx="1723091" cy="313532"/>
          </a:xfrm>
          <a:prstGeom prst="rect">
            <a:avLst/>
          </a:prstGeom>
          <a:noFill/>
        </p:spPr>
        <p:txBody>
          <a:bodyPr wrap="none" lIns="91440" tIns="45720" rIns="91440" bIns="45720">
            <a:prstTxWarp prst="textArchDown">
              <a:avLst/>
            </a:prstTxWarp>
            <a:spAutoFit/>
          </a:bodyPr>
          <a:lstStyle/>
          <a:p>
            <a:pPr algn="ctr"/>
            <a:r>
              <a:rPr lang="en-GB" sz="1600" err="1">
                <a:ln w="0"/>
                <a:effectLst>
                  <a:outerShdw blurRad="38100" dist="19050" dir="2700000" algn="tl" rotWithShape="0">
                    <a:schemeClr val="dk1">
                      <a:alpha val="40000"/>
                    </a:schemeClr>
                  </a:outerShdw>
                </a:effectLst>
              </a:rPr>
              <a:t>Backtesting</a:t>
            </a:r>
            <a:endParaRPr lang="en-GB" sz="1600">
              <a:ln w="0"/>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D4A1D5D5-2DC6-0642-8B25-3064C3985B3D}"/>
              </a:ext>
            </a:extLst>
          </p:cNvPr>
          <p:cNvPicPr>
            <a:picLocks noChangeAspect="1"/>
          </p:cNvPicPr>
          <p:nvPr/>
        </p:nvPicPr>
        <p:blipFill>
          <a:blip r:embed="rId4"/>
          <a:stretch>
            <a:fillRect/>
          </a:stretch>
        </p:blipFill>
        <p:spPr>
          <a:xfrm rot="14549060">
            <a:off x="7626088" y="2454190"/>
            <a:ext cx="1011430" cy="1011430"/>
          </a:xfrm>
          <a:prstGeom prst="rect">
            <a:avLst/>
          </a:prstGeom>
        </p:spPr>
      </p:pic>
      <p:pic>
        <p:nvPicPr>
          <p:cNvPr id="12" name="Picture 11">
            <a:extLst>
              <a:ext uri="{FF2B5EF4-FFF2-40B4-BE49-F238E27FC236}">
                <a16:creationId xmlns:a16="http://schemas.microsoft.com/office/drawing/2014/main" id="{12AC07F7-7F6E-5548-8F32-E8899B57D908}"/>
              </a:ext>
            </a:extLst>
          </p:cNvPr>
          <p:cNvPicPr>
            <a:picLocks noChangeAspect="1"/>
          </p:cNvPicPr>
          <p:nvPr/>
        </p:nvPicPr>
        <p:blipFill>
          <a:blip r:embed="rId2"/>
          <a:stretch>
            <a:fillRect/>
          </a:stretch>
        </p:blipFill>
        <p:spPr>
          <a:xfrm>
            <a:off x="4756714" y="2192894"/>
            <a:ext cx="1396800" cy="1396800"/>
          </a:xfrm>
          <a:prstGeom prst="rect">
            <a:avLst/>
          </a:prstGeom>
        </p:spPr>
      </p:pic>
      <p:pic>
        <p:nvPicPr>
          <p:cNvPr id="14" name="Picture 2">
            <a:extLst>
              <a:ext uri="{FF2B5EF4-FFF2-40B4-BE49-F238E27FC236}">
                <a16:creationId xmlns:a16="http://schemas.microsoft.com/office/drawing/2014/main" id="{922ED9B4-C8E5-7F4A-977E-4E55D725F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714" y="2192894"/>
            <a:ext cx="1396800" cy="139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2B24DF2-29FA-814A-AE1A-872427709365}"/>
              </a:ext>
            </a:extLst>
          </p:cNvPr>
          <p:cNvPicPr>
            <a:picLocks noChangeAspect="1"/>
          </p:cNvPicPr>
          <p:nvPr/>
        </p:nvPicPr>
        <p:blipFill>
          <a:blip r:embed="rId2"/>
          <a:stretch>
            <a:fillRect/>
          </a:stretch>
        </p:blipFill>
        <p:spPr>
          <a:xfrm>
            <a:off x="8060330" y="2811765"/>
            <a:ext cx="337396" cy="337396"/>
          </a:xfrm>
          <a:prstGeom prst="rect">
            <a:avLst/>
          </a:prstGeom>
        </p:spPr>
      </p:pic>
      <p:pic>
        <p:nvPicPr>
          <p:cNvPr id="17" name="Picture 16">
            <a:extLst>
              <a:ext uri="{FF2B5EF4-FFF2-40B4-BE49-F238E27FC236}">
                <a16:creationId xmlns:a16="http://schemas.microsoft.com/office/drawing/2014/main" id="{9CD90DF8-CFEE-0242-92FA-743558EA7BD6}"/>
              </a:ext>
            </a:extLst>
          </p:cNvPr>
          <p:cNvPicPr>
            <a:picLocks noChangeAspect="1"/>
          </p:cNvPicPr>
          <p:nvPr/>
        </p:nvPicPr>
        <p:blipFill>
          <a:blip r:embed="rId5"/>
          <a:stretch>
            <a:fillRect/>
          </a:stretch>
        </p:blipFill>
        <p:spPr>
          <a:xfrm>
            <a:off x="4756714" y="2192894"/>
            <a:ext cx="1396800" cy="1396800"/>
          </a:xfrm>
          <a:prstGeom prst="rect">
            <a:avLst/>
          </a:prstGeom>
        </p:spPr>
      </p:pic>
      <p:pic>
        <p:nvPicPr>
          <p:cNvPr id="18" name="Picture 17">
            <a:extLst>
              <a:ext uri="{FF2B5EF4-FFF2-40B4-BE49-F238E27FC236}">
                <a16:creationId xmlns:a16="http://schemas.microsoft.com/office/drawing/2014/main" id="{511F554E-6B46-DF48-8B61-7E5DF68D5E99}"/>
              </a:ext>
            </a:extLst>
          </p:cNvPr>
          <p:cNvPicPr>
            <a:picLocks noChangeAspect="1"/>
          </p:cNvPicPr>
          <p:nvPr/>
        </p:nvPicPr>
        <p:blipFill>
          <a:blip r:embed="rId5"/>
          <a:stretch>
            <a:fillRect/>
          </a:stretch>
        </p:blipFill>
        <p:spPr>
          <a:xfrm>
            <a:off x="8040202" y="2809361"/>
            <a:ext cx="365539" cy="365539"/>
          </a:xfrm>
          <a:prstGeom prst="rect">
            <a:avLst/>
          </a:prstGeom>
        </p:spPr>
      </p:pic>
      <p:pic>
        <p:nvPicPr>
          <p:cNvPr id="8" name="Picture 7">
            <a:extLst>
              <a:ext uri="{FF2B5EF4-FFF2-40B4-BE49-F238E27FC236}">
                <a16:creationId xmlns:a16="http://schemas.microsoft.com/office/drawing/2014/main" id="{F22B94A1-0324-3F42-8CA8-94E2C9C51670}"/>
              </a:ext>
            </a:extLst>
          </p:cNvPr>
          <p:cNvPicPr>
            <a:picLocks noChangeAspect="1"/>
          </p:cNvPicPr>
          <p:nvPr/>
        </p:nvPicPr>
        <p:blipFill>
          <a:blip r:embed="rId5"/>
          <a:stretch>
            <a:fillRect/>
          </a:stretch>
        </p:blipFill>
        <p:spPr>
          <a:xfrm>
            <a:off x="4756714" y="2192894"/>
            <a:ext cx="1396800" cy="1396800"/>
          </a:xfrm>
          <a:prstGeom prst="rect">
            <a:avLst/>
          </a:prstGeom>
        </p:spPr>
      </p:pic>
      <p:sp>
        <p:nvSpPr>
          <p:cNvPr id="19" name="TextBox 18">
            <a:extLst>
              <a:ext uri="{FF2B5EF4-FFF2-40B4-BE49-F238E27FC236}">
                <a16:creationId xmlns:a16="http://schemas.microsoft.com/office/drawing/2014/main" id="{F8B80AC4-B05D-07F4-C957-182A3686FC0F}"/>
              </a:ext>
            </a:extLst>
          </p:cNvPr>
          <p:cNvSpPr txBox="1"/>
          <p:nvPr/>
        </p:nvSpPr>
        <p:spPr>
          <a:xfrm>
            <a:off x="401781" y="263236"/>
            <a:ext cx="3241963" cy="523220"/>
          </a:xfrm>
          <a:prstGeom prst="rect">
            <a:avLst/>
          </a:prstGeom>
          <a:noFill/>
        </p:spPr>
        <p:txBody>
          <a:bodyPr wrap="square" rtlCol="0">
            <a:spAutoFit/>
          </a:bodyPr>
          <a:lstStyle/>
          <a:p>
            <a:r>
              <a:rPr lang="en-GB" sz="2800" dirty="0"/>
              <a:t>Goal of this capstone</a:t>
            </a:r>
            <a:endParaRPr lang="en-AT" sz="2800" dirty="0"/>
          </a:p>
        </p:txBody>
      </p:sp>
    </p:spTree>
    <p:extLst>
      <p:ext uri="{BB962C8B-B14F-4D97-AF65-F5344CB8AC3E}">
        <p14:creationId xmlns:p14="http://schemas.microsoft.com/office/powerpoint/2010/main" val="57086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5742 -0.00116 L 0.22682 0.01481 " pathEditMode="relative" rAng="0" ptsTypes="AA">
                                      <p:cBhvr>
                                        <p:cTn id="6" dur="2000" fill="hold"/>
                                        <p:tgtEl>
                                          <p:spTgt spid="5"/>
                                        </p:tgtEl>
                                        <p:attrNameLst>
                                          <p:attrName>ppt_x</p:attrName>
                                          <p:attrName>ppt_y</p:attrName>
                                        </p:attrNameLst>
                                      </p:cBhvr>
                                      <p:rCtr x="8464" y="787"/>
                                    </p:animMotion>
                                  </p:childTnLst>
                                </p:cTn>
                              </p:par>
                              <p:par>
                                <p:cTn id="7" presetID="6" presetClass="emph" presetSubtype="0" accel="50000" decel="50000" fill="hold" nodeType="withEffect">
                                  <p:stCondLst>
                                    <p:cond delay="0"/>
                                  </p:stCondLst>
                                  <p:childTnLst>
                                    <p:animScale>
                                      <p:cBhvr>
                                        <p:cTn id="8" dur="2000" fill="hold"/>
                                        <p:tgtEl>
                                          <p:spTgt spid="5"/>
                                        </p:tgtEl>
                                      </p:cBhvr>
                                      <p:by x="25000" y="25000"/>
                                    </p:animScale>
                                  </p:childTnLst>
                                </p:cTn>
                              </p:par>
                            </p:childTnLst>
                          </p:cTn>
                        </p:par>
                        <p:par>
                          <p:cTn id="9" fill="hold">
                            <p:stCondLst>
                              <p:cond delay="2000"/>
                            </p:stCondLst>
                            <p:childTnLst>
                              <p:par>
                                <p:cTn id="10" presetID="8" presetClass="emph" presetSubtype="0" repeatCount="3000" fill="hold" nodeType="afterEffect">
                                  <p:stCondLst>
                                    <p:cond delay="0"/>
                                  </p:stCondLst>
                                  <p:childTnLst>
                                    <p:animRot by="21600000">
                                      <p:cBhvr>
                                        <p:cTn id="11" dur="2000" fill="hold"/>
                                        <p:tgtEl>
                                          <p:spTgt spid="10"/>
                                        </p:tgtEl>
                                        <p:attrNameLst>
                                          <p:attrName>r</p:attrName>
                                        </p:attrNameLst>
                                      </p:cBhvr>
                                    </p:animRo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0"/>
                                        <p:tgtEl>
                                          <p:spTgt spid="12"/>
                                        </p:tgtEl>
                                      </p:cBhvr>
                                    </p:animEffect>
                                  </p:childTnLst>
                                </p:cTn>
                              </p:par>
                              <p:par>
                                <p:cTn id="18" presetID="10" presetClass="exit" presetSubtype="0" fill="hold" nodeType="withEffect">
                                  <p:stCondLst>
                                    <p:cond delay="0"/>
                                  </p:stCondLst>
                                  <p:childTnLst>
                                    <p:animEffect transition="out" filter="fade">
                                      <p:cBhvr>
                                        <p:cTn id="19" dur="3000"/>
                                        <p:tgtEl>
                                          <p:spTgt spid="14"/>
                                        </p:tgtEl>
                                      </p:cBhvr>
                                    </p:animEffect>
                                    <p:set>
                                      <p:cBhvr>
                                        <p:cTn id="20" dur="1" fill="hold">
                                          <p:stCondLst>
                                            <p:cond delay="2999"/>
                                          </p:stCondLst>
                                        </p:cTn>
                                        <p:tgtEl>
                                          <p:spTgt spid="14"/>
                                        </p:tgtEl>
                                        <p:attrNameLst>
                                          <p:attrName>style.visibility</p:attrName>
                                        </p:attrNameLst>
                                      </p:cBhvr>
                                      <p:to>
                                        <p:strVal val="hidden"/>
                                      </p:to>
                                    </p:set>
                                  </p:childTnLst>
                                </p:cTn>
                              </p:par>
                            </p:childTnLst>
                          </p:cTn>
                        </p:par>
                        <p:par>
                          <p:cTn id="21" fill="hold">
                            <p:stCondLst>
                              <p:cond delay="8000"/>
                            </p:stCondLst>
                            <p:childTnLst>
                              <p:par>
                                <p:cTn id="22" presetID="0" presetClass="path" presetSubtype="0" accel="50000" decel="50000" fill="hold" nodeType="afterEffect">
                                  <p:stCondLst>
                                    <p:cond delay="0"/>
                                  </p:stCondLst>
                                  <p:childTnLst>
                                    <p:animMotion origin="layout" path="M 4.16667E-6 2.22222E-6 L -0.22448 -0.00232 " pathEditMode="relative" rAng="0" ptsTypes="AA">
                                      <p:cBhvr>
                                        <p:cTn id="23" dur="2000" fill="hold"/>
                                        <p:tgtEl>
                                          <p:spTgt spid="12"/>
                                        </p:tgtEl>
                                        <p:attrNameLst>
                                          <p:attrName>ppt_x</p:attrName>
                                          <p:attrName>ppt_y</p:attrName>
                                        </p:attrNameLst>
                                      </p:cBhvr>
                                      <p:rCtr x="-11224" y="-116"/>
                                    </p:animMotion>
                                  </p:childTnLst>
                                </p:cTn>
                              </p:par>
                            </p:childTnLst>
                          </p:cTn>
                        </p:par>
                        <p:par>
                          <p:cTn id="24" fill="hold">
                            <p:stCondLst>
                              <p:cond delay="10000"/>
                            </p:stCondLst>
                            <p:childTnLst>
                              <p:par>
                                <p:cTn id="25" presetID="3" presetClass="exit" presetSubtype="10" fill="hold" nodeType="afterEffect">
                                  <p:stCondLst>
                                    <p:cond delay="0"/>
                                  </p:stCondLst>
                                  <p:childTnLst>
                                    <p:animEffect transition="out" filter="blinds(horizontal)">
                                      <p:cBhvr>
                                        <p:cTn id="26" dur="500"/>
                                        <p:tgtEl>
                                          <p:spTgt spid="2050"/>
                                        </p:tgtEl>
                                      </p:cBhvr>
                                    </p:animEffect>
                                    <p:set>
                                      <p:cBhvr>
                                        <p:cTn id="27" dur="1" fill="hold">
                                          <p:stCondLst>
                                            <p:cond delay="499"/>
                                          </p:stCondLst>
                                        </p:cTn>
                                        <p:tgtEl>
                                          <p:spTgt spid="2050"/>
                                        </p:tgtEl>
                                        <p:attrNameLst>
                                          <p:attrName>style.visibility</p:attrName>
                                        </p:attrNameLst>
                                      </p:cBhvr>
                                      <p:to>
                                        <p:strVal val="hidden"/>
                                      </p:to>
                                    </p:set>
                                  </p:childTnLst>
                                </p:cTn>
                              </p:par>
                            </p:childTnLst>
                          </p:cTn>
                        </p:par>
                        <p:par>
                          <p:cTn id="28" fill="hold">
                            <p:stCondLst>
                              <p:cond delay="10500"/>
                            </p:stCondLst>
                            <p:childTnLst>
                              <p:par>
                                <p:cTn id="29" presetID="1" presetClass="exit" presetSubtype="0" fill="hold" nodeType="after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par>
                          <p:cTn id="31" fill="hold">
                            <p:stCondLst>
                              <p:cond delay="10500"/>
                            </p:stCondLst>
                            <p:childTnLst>
                              <p:par>
                                <p:cTn id="32" presetID="8" presetClass="emph" presetSubtype="0" repeatCount="5000" fill="hold" nodeType="afterEffect">
                                  <p:stCondLst>
                                    <p:cond delay="0"/>
                                  </p:stCondLst>
                                  <p:childTnLst>
                                    <p:animRot by="21600000">
                                      <p:cBhvr>
                                        <p:cTn id="33" dur="2000" fill="hold"/>
                                        <p:tgtEl>
                                          <p:spTgt spid="10"/>
                                        </p:tgtEl>
                                        <p:attrNameLst>
                                          <p:attrName>r</p:attrName>
                                        </p:attrNameLst>
                                      </p:cBhvr>
                                    </p:animRot>
                                  </p:childTnLst>
                                </p:cTn>
                              </p:par>
                              <p:par>
                                <p:cTn id="34" presetID="9"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0"/>
                                        <p:tgtEl>
                                          <p:spTgt spid="17"/>
                                        </p:tgtEl>
                                      </p:cBhvr>
                                    </p:animEffect>
                                  </p:childTnLst>
                                </p:cTn>
                              </p:par>
                              <p:par>
                                <p:cTn id="37" presetID="10" presetClass="exit" presetSubtype="0" fill="hold" nodeType="withEffect">
                                  <p:stCondLst>
                                    <p:cond delay="0"/>
                                  </p:stCondLst>
                                  <p:childTnLst>
                                    <p:animEffect transition="out" filter="fade">
                                      <p:cBhvr>
                                        <p:cTn id="38" dur="5000"/>
                                        <p:tgtEl>
                                          <p:spTgt spid="15"/>
                                        </p:tgtEl>
                                      </p:cBhvr>
                                    </p:animEffect>
                                    <p:set>
                                      <p:cBhvr>
                                        <p:cTn id="39" dur="1" fill="hold">
                                          <p:stCondLst>
                                            <p:cond delay="4999"/>
                                          </p:stCondLst>
                                        </p:cTn>
                                        <p:tgtEl>
                                          <p:spTgt spid="15"/>
                                        </p:tgtEl>
                                        <p:attrNameLst>
                                          <p:attrName>style.visibility</p:attrName>
                                        </p:attrNameLst>
                                      </p:cBhvr>
                                      <p:to>
                                        <p:strVal val="hidden"/>
                                      </p:to>
                                    </p:set>
                                  </p:childTnLst>
                                </p:cTn>
                              </p:par>
                              <p:par>
                                <p:cTn id="40" presetID="9"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0"/>
                                        <p:tgtEl>
                                          <p:spTgt spid="18"/>
                                        </p:tgtEl>
                                      </p:cBhvr>
                                    </p:animEffect>
                                  </p:childTnLst>
                                </p:cTn>
                              </p:par>
                              <p:par>
                                <p:cTn id="43" presetID="9"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dissolve">
                                      <p:cBhvr>
                                        <p:cTn id="45" dur="5000"/>
                                        <p:tgtEl>
                                          <p:spTgt spid="8"/>
                                        </p:tgtEl>
                                      </p:cBhvr>
                                    </p:animEffect>
                                  </p:childTnLst>
                                </p:cTn>
                              </p:par>
                            </p:childTnLst>
                          </p:cTn>
                        </p:par>
                        <p:par>
                          <p:cTn id="46" fill="hold">
                            <p:stCondLst>
                              <p:cond delay="20500"/>
                            </p:stCondLst>
                            <p:childTnLst>
                              <p:par>
                                <p:cTn id="47" presetID="0" presetClass="path" presetSubtype="0" accel="50000" decel="50000" fill="hold" nodeType="afterEffect">
                                  <p:stCondLst>
                                    <p:cond delay="0"/>
                                  </p:stCondLst>
                                  <p:childTnLst>
                                    <p:animMotion origin="layout" path="M 4.16667E-6 2.22222E-6 L -0.22344 -0.00232 " pathEditMode="relative" rAng="0" ptsTypes="AA">
                                      <p:cBhvr>
                                        <p:cTn id="48" dur="2000" fill="hold"/>
                                        <p:tgtEl>
                                          <p:spTgt spid="8"/>
                                        </p:tgtEl>
                                        <p:attrNameLst>
                                          <p:attrName>ppt_x</p:attrName>
                                          <p:attrName>ppt_y</p:attrName>
                                        </p:attrNameLst>
                                      </p:cBhvr>
                                      <p:rCtr x="-11172" y="-116"/>
                                    </p:animMotion>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6B5670-9716-CC68-B3A4-143F9CC47360}"/>
              </a:ext>
            </a:extLst>
          </p:cNvPr>
          <p:cNvPicPr>
            <a:picLocks noChangeAspect="1"/>
          </p:cNvPicPr>
          <p:nvPr/>
        </p:nvPicPr>
        <p:blipFill>
          <a:blip r:embed="rId3"/>
          <a:stretch>
            <a:fillRect/>
          </a:stretch>
        </p:blipFill>
        <p:spPr>
          <a:xfrm>
            <a:off x="1403524" y="421821"/>
            <a:ext cx="8697916" cy="6436179"/>
          </a:xfrm>
          <a:prstGeom prst="rect">
            <a:avLst/>
          </a:prstGeom>
        </p:spPr>
      </p:pic>
      <p:sp>
        <p:nvSpPr>
          <p:cNvPr id="5" name="TextBox 4">
            <a:extLst>
              <a:ext uri="{FF2B5EF4-FFF2-40B4-BE49-F238E27FC236}">
                <a16:creationId xmlns:a16="http://schemas.microsoft.com/office/drawing/2014/main" id="{5349BA2E-9CAC-4EEA-DD41-19B4DF4120E4}"/>
              </a:ext>
            </a:extLst>
          </p:cNvPr>
          <p:cNvSpPr txBox="1"/>
          <p:nvPr/>
        </p:nvSpPr>
        <p:spPr>
          <a:xfrm>
            <a:off x="401781" y="263236"/>
            <a:ext cx="3241963" cy="523220"/>
          </a:xfrm>
          <a:prstGeom prst="rect">
            <a:avLst/>
          </a:prstGeom>
          <a:noFill/>
        </p:spPr>
        <p:txBody>
          <a:bodyPr wrap="square" rtlCol="0">
            <a:spAutoFit/>
          </a:bodyPr>
          <a:lstStyle/>
          <a:p>
            <a:r>
              <a:rPr lang="en-GB" sz="2800" dirty="0"/>
              <a:t>The making of</a:t>
            </a:r>
            <a:endParaRPr lang="en-AT" sz="2800" dirty="0"/>
          </a:p>
        </p:txBody>
      </p:sp>
    </p:spTree>
    <p:extLst>
      <p:ext uri="{BB962C8B-B14F-4D97-AF65-F5344CB8AC3E}">
        <p14:creationId xmlns:p14="http://schemas.microsoft.com/office/powerpoint/2010/main" val="1564350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0B05521-F1BF-5108-0311-196AF6A72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020" y="1503490"/>
            <a:ext cx="8728364" cy="17627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87AEF0-54DC-90CC-5E97-0A66B606AE49}"/>
              </a:ext>
            </a:extLst>
          </p:cNvPr>
          <p:cNvSpPr txBox="1"/>
          <p:nvPr/>
        </p:nvSpPr>
        <p:spPr>
          <a:xfrm>
            <a:off x="3901447" y="1083364"/>
            <a:ext cx="4815170" cy="369332"/>
          </a:xfrm>
          <a:prstGeom prst="rect">
            <a:avLst/>
          </a:prstGeom>
          <a:noFill/>
        </p:spPr>
        <p:txBody>
          <a:bodyPr wrap="square" rtlCol="0">
            <a:spAutoFit/>
          </a:bodyPr>
          <a:lstStyle/>
          <a:p>
            <a:r>
              <a:rPr lang="en-AT" dirty="0"/>
              <a:t>Synthetic Signal 1 – Model trained and deployed</a:t>
            </a:r>
          </a:p>
        </p:txBody>
      </p:sp>
      <p:sp>
        <p:nvSpPr>
          <p:cNvPr id="5" name="TextBox 4">
            <a:extLst>
              <a:ext uri="{FF2B5EF4-FFF2-40B4-BE49-F238E27FC236}">
                <a16:creationId xmlns:a16="http://schemas.microsoft.com/office/drawing/2014/main" id="{86F8F783-2AAF-8C8A-02B1-8F502A6211DB}"/>
              </a:ext>
            </a:extLst>
          </p:cNvPr>
          <p:cNvSpPr txBox="1"/>
          <p:nvPr/>
        </p:nvSpPr>
        <p:spPr>
          <a:xfrm>
            <a:off x="401781" y="263236"/>
            <a:ext cx="4614356" cy="523220"/>
          </a:xfrm>
          <a:prstGeom prst="rect">
            <a:avLst/>
          </a:prstGeom>
          <a:noFill/>
        </p:spPr>
        <p:txBody>
          <a:bodyPr wrap="square" rtlCol="0">
            <a:spAutoFit/>
          </a:bodyPr>
          <a:lstStyle/>
          <a:p>
            <a:r>
              <a:rPr lang="en-AT" sz="2800" dirty="0"/>
              <a:t>Toy Example – Synthetic Data</a:t>
            </a:r>
          </a:p>
        </p:txBody>
      </p:sp>
      <p:pic>
        <p:nvPicPr>
          <p:cNvPr id="6" name="Picture 2">
            <a:extLst>
              <a:ext uri="{FF2B5EF4-FFF2-40B4-BE49-F238E27FC236}">
                <a16:creationId xmlns:a16="http://schemas.microsoft.com/office/drawing/2014/main" id="{D4E0396A-61A0-A3B4-F19C-37FDF8F71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021" y="4133208"/>
            <a:ext cx="8728364" cy="17649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89C751-6229-D4EF-3AB3-B33442ACB10A}"/>
              </a:ext>
            </a:extLst>
          </p:cNvPr>
          <p:cNvSpPr txBox="1"/>
          <p:nvPr/>
        </p:nvSpPr>
        <p:spPr>
          <a:xfrm>
            <a:off x="3901447" y="3792336"/>
            <a:ext cx="4626026" cy="369332"/>
          </a:xfrm>
          <a:prstGeom prst="rect">
            <a:avLst/>
          </a:prstGeom>
          <a:noFill/>
        </p:spPr>
        <p:txBody>
          <a:bodyPr wrap="square" rtlCol="0">
            <a:spAutoFit/>
          </a:bodyPr>
          <a:lstStyle/>
          <a:p>
            <a:pPr algn="ctr"/>
            <a:r>
              <a:rPr lang="en-AT" dirty="0"/>
              <a:t>Synthetic Signal – Predictions vs Actual</a:t>
            </a:r>
          </a:p>
        </p:txBody>
      </p:sp>
    </p:spTree>
    <p:extLst>
      <p:ext uri="{BB962C8B-B14F-4D97-AF65-F5344CB8AC3E}">
        <p14:creationId xmlns:p14="http://schemas.microsoft.com/office/powerpoint/2010/main" val="364896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2582954-612E-B454-7C58-58ADC0043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018" y="1661299"/>
            <a:ext cx="10763547" cy="218774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9719BA0-D674-2BAB-312F-A99BD4ECDA4E}"/>
              </a:ext>
            </a:extLst>
          </p:cNvPr>
          <p:cNvCxnSpPr>
            <a:cxnSpLocks/>
          </p:cNvCxnSpPr>
          <p:nvPr/>
        </p:nvCxnSpPr>
        <p:spPr>
          <a:xfrm>
            <a:off x="1447800" y="3302915"/>
            <a:ext cx="374269" cy="13477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B0F8E59-4A45-15F1-9687-57C6A554D416}"/>
              </a:ext>
            </a:extLst>
          </p:cNvPr>
          <p:cNvCxnSpPr>
            <a:cxnSpLocks/>
          </p:cNvCxnSpPr>
          <p:nvPr/>
        </p:nvCxnSpPr>
        <p:spPr>
          <a:xfrm flipH="1">
            <a:off x="3349754" y="3302914"/>
            <a:ext cx="1000573" cy="13477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0EA535-D2F8-0818-C55A-763D770AECEA}"/>
              </a:ext>
            </a:extLst>
          </p:cNvPr>
          <p:cNvCxnSpPr>
            <a:cxnSpLocks/>
          </p:cNvCxnSpPr>
          <p:nvPr/>
        </p:nvCxnSpPr>
        <p:spPr>
          <a:xfrm flipH="1">
            <a:off x="4163291" y="3302914"/>
            <a:ext cx="187036" cy="12469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D3C717-4936-3A4E-41A0-A74B0E0ADA24}"/>
              </a:ext>
            </a:extLst>
          </p:cNvPr>
          <p:cNvCxnSpPr>
            <a:cxnSpLocks/>
          </p:cNvCxnSpPr>
          <p:nvPr/>
        </p:nvCxnSpPr>
        <p:spPr>
          <a:xfrm>
            <a:off x="4624527" y="2679459"/>
            <a:ext cx="293119" cy="18703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F328B2-2E49-D671-5351-E459E997F8E7}"/>
              </a:ext>
            </a:extLst>
          </p:cNvPr>
          <p:cNvCxnSpPr>
            <a:cxnSpLocks/>
          </p:cNvCxnSpPr>
          <p:nvPr/>
        </p:nvCxnSpPr>
        <p:spPr>
          <a:xfrm>
            <a:off x="4624527" y="2679459"/>
            <a:ext cx="799528" cy="18703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B1B9FA-DBC1-44D7-4F39-6924D818BD66}"/>
              </a:ext>
            </a:extLst>
          </p:cNvPr>
          <p:cNvCxnSpPr>
            <a:cxnSpLocks/>
          </p:cNvCxnSpPr>
          <p:nvPr/>
        </p:nvCxnSpPr>
        <p:spPr>
          <a:xfrm flipH="1">
            <a:off x="6359236" y="2215333"/>
            <a:ext cx="1046019" cy="23344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FF3D20-9DB4-E243-4214-ACF5BE748057}"/>
              </a:ext>
            </a:extLst>
          </p:cNvPr>
          <p:cNvCxnSpPr>
            <a:cxnSpLocks/>
          </p:cNvCxnSpPr>
          <p:nvPr/>
        </p:nvCxnSpPr>
        <p:spPr>
          <a:xfrm flipH="1">
            <a:off x="7100455" y="2215333"/>
            <a:ext cx="304800" cy="22721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ABB22D-6499-AFF2-76CF-ED8BA248DEAA}"/>
              </a:ext>
            </a:extLst>
          </p:cNvPr>
          <p:cNvCxnSpPr>
            <a:cxnSpLocks/>
          </p:cNvCxnSpPr>
          <p:nvPr/>
        </p:nvCxnSpPr>
        <p:spPr>
          <a:xfrm>
            <a:off x="7720104" y="2949624"/>
            <a:ext cx="225478" cy="15378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5257C8-2197-83D7-DAC0-4084CCDB35B0}"/>
              </a:ext>
            </a:extLst>
          </p:cNvPr>
          <p:cNvCxnSpPr>
            <a:cxnSpLocks/>
          </p:cNvCxnSpPr>
          <p:nvPr/>
        </p:nvCxnSpPr>
        <p:spPr>
          <a:xfrm>
            <a:off x="7720104" y="2949624"/>
            <a:ext cx="544132" cy="154714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FA26FA-269C-89D7-9AD5-26D2BAA76699}"/>
              </a:ext>
            </a:extLst>
          </p:cNvPr>
          <p:cNvCxnSpPr>
            <a:cxnSpLocks/>
          </p:cNvCxnSpPr>
          <p:nvPr/>
        </p:nvCxnSpPr>
        <p:spPr>
          <a:xfrm flipH="1">
            <a:off x="10148035" y="3351405"/>
            <a:ext cx="928674" cy="11984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C4ED461-A6B2-B357-8140-97640A410152}"/>
              </a:ext>
            </a:extLst>
          </p:cNvPr>
          <p:cNvSpPr txBox="1"/>
          <p:nvPr/>
        </p:nvSpPr>
        <p:spPr>
          <a:xfrm>
            <a:off x="4087093" y="4496771"/>
            <a:ext cx="941899" cy="523220"/>
          </a:xfrm>
          <a:prstGeom prst="rect">
            <a:avLst/>
          </a:prstGeom>
          <a:noFill/>
        </p:spPr>
        <p:txBody>
          <a:bodyPr wrap="square" rtlCol="0">
            <a:spAutoFit/>
          </a:bodyPr>
          <a:lstStyle/>
          <a:p>
            <a:pPr algn="ctr"/>
            <a:r>
              <a:rPr lang="en-AT" sz="1400">
                <a:solidFill>
                  <a:schemeClr val="accent2"/>
                </a:solidFill>
              </a:rPr>
              <a:t>Transition Signal</a:t>
            </a:r>
          </a:p>
        </p:txBody>
      </p:sp>
      <p:sp>
        <p:nvSpPr>
          <p:cNvPr id="40" name="TextBox 39">
            <a:extLst>
              <a:ext uri="{FF2B5EF4-FFF2-40B4-BE49-F238E27FC236}">
                <a16:creationId xmlns:a16="http://schemas.microsoft.com/office/drawing/2014/main" id="{D17BD588-CE99-ABE8-EF27-E147E4386369}"/>
              </a:ext>
            </a:extLst>
          </p:cNvPr>
          <p:cNvSpPr txBox="1"/>
          <p:nvPr/>
        </p:nvSpPr>
        <p:spPr>
          <a:xfrm>
            <a:off x="1652155" y="4496771"/>
            <a:ext cx="1697599" cy="738664"/>
          </a:xfrm>
          <a:prstGeom prst="rect">
            <a:avLst/>
          </a:prstGeom>
          <a:noFill/>
        </p:spPr>
        <p:txBody>
          <a:bodyPr wrap="square" rtlCol="0">
            <a:spAutoFit/>
          </a:bodyPr>
          <a:lstStyle/>
          <a:p>
            <a:pPr algn="ctr"/>
            <a:r>
              <a:rPr lang="en-AT" sz="1400">
                <a:solidFill>
                  <a:schemeClr val="accent6">
                    <a:lumMod val="75000"/>
                  </a:schemeClr>
                </a:solidFill>
              </a:rPr>
              <a:t>Signal One –</a:t>
            </a:r>
          </a:p>
          <a:p>
            <a:pPr algn="ctr"/>
            <a:r>
              <a:rPr lang="en-AT" sz="1400">
                <a:solidFill>
                  <a:schemeClr val="accent6">
                    <a:lumMod val="75000"/>
                  </a:schemeClr>
                </a:solidFill>
              </a:rPr>
              <a:t>Training &amp; Deployed Model</a:t>
            </a:r>
          </a:p>
        </p:txBody>
      </p:sp>
      <p:sp>
        <p:nvSpPr>
          <p:cNvPr id="42" name="TextBox 41">
            <a:extLst>
              <a:ext uri="{FF2B5EF4-FFF2-40B4-BE49-F238E27FC236}">
                <a16:creationId xmlns:a16="http://schemas.microsoft.com/office/drawing/2014/main" id="{6571421F-7795-A402-03CE-8DAF7EE2B87F}"/>
              </a:ext>
            </a:extLst>
          </p:cNvPr>
          <p:cNvSpPr txBox="1"/>
          <p:nvPr/>
        </p:nvSpPr>
        <p:spPr>
          <a:xfrm>
            <a:off x="5028993" y="4496771"/>
            <a:ext cx="1697599" cy="307777"/>
          </a:xfrm>
          <a:prstGeom prst="rect">
            <a:avLst/>
          </a:prstGeom>
          <a:noFill/>
        </p:spPr>
        <p:txBody>
          <a:bodyPr wrap="square" rtlCol="0">
            <a:spAutoFit/>
          </a:bodyPr>
          <a:lstStyle/>
          <a:p>
            <a:pPr algn="ctr"/>
            <a:r>
              <a:rPr lang="en-AT" sz="1400">
                <a:solidFill>
                  <a:srgbClr val="7030A0"/>
                </a:solidFill>
              </a:rPr>
              <a:t>Signal Two</a:t>
            </a:r>
          </a:p>
        </p:txBody>
      </p:sp>
      <p:sp>
        <p:nvSpPr>
          <p:cNvPr id="43" name="TextBox 42">
            <a:extLst>
              <a:ext uri="{FF2B5EF4-FFF2-40B4-BE49-F238E27FC236}">
                <a16:creationId xmlns:a16="http://schemas.microsoft.com/office/drawing/2014/main" id="{D475FAAF-B014-9E02-B13A-A2C37C7F37CA}"/>
              </a:ext>
            </a:extLst>
          </p:cNvPr>
          <p:cNvSpPr txBox="1"/>
          <p:nvPr/>
        </p:nvSpPr>
        <p:spPr>
          <a:xfrm>
            <a:off x="8357336" y="4496771"/>
            <a:ext cx="1697599" cy="523220"/>
          </a:xfrm>
          <a:prstGeom prst="rect">
            <a:avLst/>
          </a:prstGeom>
          <a:noFill/>
        </p:spPr>
        <p:txBody>
          <a:bodyPr wrap="square" rtlCol="0">
            <a:spAutoFit/>
          </a:bodyPr>
          <a:lstStyle/>
          <a:p>
            <a:pPr algn="ctr"/>
            <a:r>
              <a:rPr lang="en-AT" sz="1400">
                <a:solidFill>
                  <a:schemeClr val="accent1"/>
                </a:solidFill>
              </a:rPr>
              <a:t>Signal Three (=Signal 0ne Stretched)</a:t>
            </a:r>
          </a:p>
        </p:txBody>
      </p:sp>
      <p:sp>
        <p:nvSpPr>
          <p:cNvPr id="44" name="TextBox 43">
            <a:extLst>
              <a:ext uri="{FF2B5EF4-FFF2-40B4-BE49-F238E27FC236}">
                <a16:creationId xmlns:a16="http://schemas.microsoft.com/office/drawing/2014/main" id="{0BECD2F9-6DCB-76D2-029C-4BC7A940E985}"/>
              </a:ext>
            </a:extLst>
          </p:cNvPr>
          <p:cNvSpPr txBox="1"/>
          <p:nvPr/>
        </p:nvSpPr>
        <p:spPr>
          <a:xfrm>
            <a:off x="7051559" y="4496771"/>
            <a:ext cx="941899" cy="523220"/>
          </a:xfrm>
          <a:prstGeom prst="rect">
            <a:avLst/>
          </a:prstGeom>
          <a:noFill/>
        </p:spPr>
        <p:txBody>
          <a:bodyPr wrap="square" rtlCol="0">
            <a:spAutoFit/>
          </a:bodyPr>
          <a:lstStyle/>
          <a:p>
            <a:pPr algn="ctr"/>
            <a:r>
              <a:rPr lang="en-AT" sz="1400">
                <a:solidFill>
                  <a:schemeClr val="accent2"/>
                </a:solidFill>
              </a:rPr>
              <a:t>Transition Signal</a:t>
            </a:r>
          </a:p>
        </p:txBody>
      </p:sp>
      <p:sp>
        <p:nvSpPr>
          <p:cNvPr id="58" name="TextBox 57">
            <a:extLst>
              <a:ext uri="{FF2B5EF4-FFF2-40B4-BE49-F238E27FC236}">
                <a16:creationId xmlns:a16="http://schemas.microsoft.com/office/drawing/2014/main" id="{61E63375-1668-912E-D89B-C563CF968202}"/>
              </a:ext>
            </a:extLst>
          </p:cNvPr>
          <p:cNvSpPr txBox="1"/>
          <p:nvPr/>
        </p:nvSpPr>
        <p:spPr>
          <a:xfrm>
            <a:off x="401780" y="263236"/>
            <a:ext cx="6920347" cy="523220"/>
          </a:xfrm>
          <a:prstGeom prst="rect">
            <a:avLst/>
          </a:prstGeom>
          <a:noFill/>
        </p:spPr>
        <p:txBody>
          <a:bodyPr wrap="square" rtlCol="0">
            <a:spAutoFit/>
          </a:bodyPr>
          <a:lstStyle/>
          <a:p>
            <a:r>
              <a:rPr lang="en-AT" sz="2800"/>
              <a:t>Test Case – The Data Shift</a:t>
            </a:r>
          </a:p>
        </p:txBody>
      </p:sp>
    </p:spTree>
    <p:extLst>
      <p:ext uri="{BB962C8B-B14F-4D97-AF65-F5344CB8AC3E}">
        <p14:creationId xmlns:p14="http://schemas.microsoft.com/office/powerpoint/2010/main" val="3698396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2582954-612E-B454-7C58-58ADC0043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018" y="1661299"/>
            <a:ext cx="10763547" cy="218774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61E63375-1668-912E-D89B-C563CF968202}"/>
              </a:ext>
            </a:extLst>
          </p:cNvPr>
          <p:cNvSpPr txBox="1"/>
          <p:nvPr/>
        </p:nvSpPr>
        <p:spPr>
          <a:xfrm>
            <a:off x="401780" y="263236"/>
            <a:ext cx="6920347" cy="523220"/>
          </a:xfrm>
          <a:prstGeom prst="rect">
            <a:avLst/>
          </a:prstGeom>
          <a:noFill/>
        </p:spPr>
        <p:txBody>
          <a:bodyPr wrap="square" rtlCol="0">
            <a:spAutoFit/>
          </a:bodyPr>
          <a:lstStyle/>
          <a:p>
            <a:r>
              <a:rPr lang="en-AT" sz="2800"/>
              <a:t>Test Case – Training Procedure</a:t>
            </a:r>
          </a:p>
        </p:txBody>
      </p:sp>
      <p:sp>
        <p:nvSpPr>
          <p:cNvPr id="4" name="Left Brace 3">
            <a:extLst>
              <a:ext uri="{FF2B5EF4-FFF2-40B4-BE49-F238E27FC236}">
                <a16:creationId xmlns:a16="http://schemas.microsoft.com/office/drawing/2014/main" id="{28F14B86-F77E-6215-3F67-E18B796616FA}"/>
              </a:ext>
            </a:extLst>
          </p:cNvPr>
          <p:cNvSpPr/>
          <p:nvPr/>
        </p:nvSpPr>
        <p:spPr>
          <a:xfrm rot="16200000">
            <a:off x="2514600" y="2937163"/>
            <a:ext cx="152399" cy="21751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26" name="TextBox 25">
            <a:extLst>
              <a:ext uri="{FF2B5EF4-FFF2-40B4-BE49-F238E27FC236}">
                <a16:creationId xmlns:a16="http://schemas.microsoft.com/office/drawing/2014/main" id="{E29B4696-FB22-9495-B8E5-29F78915596B}"/>
              </a:ext>
            </a:extLst>
          </p:cNvPr>
          <p:cNvSpPr txBox="1"/>
          <p:nvPr/>
        </p:nvSpPr>
        <p:spPr>
          <a:xfrm>
            <a:off x="1495861" y="4100945"/>
            <a:ext cx="1817081" cy="246221"/>
          </a:xfrm>
          <a:prstGeom prst="rect">
            <a:avLst/>
          </a:prstGeom>
          <a:noFill/>
        </p:spPr>
        <p:txBody>
          <a:bodyPr wrap="square" rtlCol="0">
            <a:spAutoFit/>
          </a:bodyPr>
          <a:lstStyle/>
          <a:p>
            <a:pPr algn="ctr"/>
            <a:r>
              <a:rPr lang="en-AT" sz="1000"/>
              <a:t>Training input: 4000 timesteps</a:t>
            </a:r>
          </a:p>
        </p:txBody>
      </p:sp>
      <p:sp>
        <p:nvSpPr>
          <p:cNvPr id="27" name="Left Brace 26">
            <a:extLst>
              <a:ext uri="{FF2B5EF4-FFF2-40B4-BE49-F238E27FC236}">
                <a16:creationId xmlns:a16="http://schemas.microsoft.com/office/drawing/2014/main" id="{7DAEE796-E63B-B14B-1657-A8D21F475474}"/>
              </a:ext>
            </a:extLst>
          </p:cNvPr>
          <p:cNvSpPr/>
          <p:nvPr/>
        </p:nvSpPr>
        <p:spPr>
          <a:xfrm rot="16200000">
            <a:off x="3706626" y="3969431"/>
            <a:ext cx="152187" cy="11084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28" name="TextBox 27">
            <a:extLst>
              <a:ext uri="{FF2B5EF4-FFF2-40B4-BE49-F238E27FC236}">
                <a16:creationId xmlns:a16="http://schemas.microsoft.com/office/drawing/2014/main" id="{D642B37F-6D26-3D17-D88E-72C107707A6E}"/>
              </a:ext>
            </a:extLst>
          </p:cNvPr>
          <p:cNvSpPr txBox="1"/>
          <p:nvPr/>
        </p:nvSpPr>
        <p:spPr>
          <a:xfrm>
            <a:off x="3645880" y="4100945"/>
            <a:ext cx="1708997" cy="246221"/>
          </a:xfrm>
          <a:prstGeom prst="rect">
            <a:avLst/>
          </a:prstGeom>
          <a:noFill/>
        </p:spPr>
        <p:txBody>
          <a:bodyPr wrap="square" rtlCol="0">
            <a:spAutoFit/>
          </a:bodyPr>
          <a:lstStyle/>
          <a:p>
            <a:pPr algn="ctr"/>
            <a:r>
              <a:rPr lang="en-AT" sz="1000" dirty="0"/>
              <a:t>Evaluate MSE: 100 timesteps</a:t>
            </a:r>
          </a:p>
        </p:txBody>
      </p:sp>
      <p:sp>
        <p:nvSpPr>
          <p:cNvPr id="29" name="Left Brace 28">
            <a:extLst>
              <a:ext uri="{FF2B5EF4-FFF2-40B4-BE49-F238E27FC236}">
                <a16:creationId xmlns:a16="http://schemas.microsoft.com/office/drawing/2014/main" id="{5DC8D761-D02C-0D22-0C7C-6543D531442E}"/>
              </a:ext>
            </a:extLst>
          </p:cNvPr>
          <p:cNvSpPr/>
          <p:nvPr/>
        </p:nvSpPr>
        <p:spPr>
          <a:xfrm rot="16200000">
            <a:off x="2667000" y="3771853"/>
            <a:ext cx="152399" cy="21751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32" name="Left Brace 31">
            <a:extLst>
              <a:ext uri="{FF2B5EF4-FFF2-40B4-BE49-F238E27FC236}">
                <a16:creationId xmlns:a16="http://schemas.microsoft.com/office/drawing/2014/main" id="{02FB1E64-C625-0D1F-6E02-4665863BC08D}"/>
              </a:ext>
            </a:extLst>
          </p:cNvPr>
          <p:cNvSpPr/>
          <p:nvPr/>
        </p:nvSpPr>
        <p:spPr>
          <a:xfrm rot="16200000">
            <a:off x="3859026" y="4804121"/>
            <a:ext cx="152187" cy="11084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34" name="TextBox 33">
            <a:extLst>
              <a:ext uri="{FF2B5EF4-FFF2-40B4-BE49-F238E27FC236}">
                <a16:creationId xmlns:a16="http://schemas.microsoft.com/office/drawing/2014/main" id="{0F36D98C-88BA-1B2F-E5A2-CE5DCB8D9F14}"/>
              </a:ext>
            </a:extLst>
          </p:cNvPr>
          <p:cNvSpPr txBox="1"/>
          <p:nvPr/>
        </p:nvSpPr>
        <p:spPr>
          <a:xfrm>
            <a:off x="1648261" y="4942672"/>
            <a:ext cx="1817081" cy="246221"/>
          </a:xfrm>
          <a:prstGeom prst="rect">
            <a:avLst/>
          </a:prstGeom>
          <a:noFill/>
        </p:spPr>
        <p:txBody>
          <a:bodyPr wrap="square" rtlCol="0">
            <a:spAutoFit/>
          </a:bodyPr>
          <a:lstStyle/>
          <a:p>
            <a:pPr algn="ctr"/>
            <a:r>
              <a:rPr lang="en-AT" sz="1000"/>
              <a:t>Training input: 4000 timesteps</a:t>
            </a:r>
          </a:p>
        </p:txBody>
      </p:sp>
      <p:sp>
        <p:nvSpPr>
          <p:cNvPr id="37" name="TextBox 36">
            <a:extLst>
              <a:ext uri="{FF2B5EF4-FFF2-40B4-BE49-F238E27FC236}">
                <a16:creationId xmlns:a16="http://schemas.microsoft.com/office/drawing/2014/main" id="{AF96B5C4-820F-2FCD-1848-8E0E076ACCCC}"/>
              </a:ext>
            </a:extLst>
          </p:cNvPr>
          <p:cNvSpPr txBox="1"/>
          <p:nvPr/>
        </p:nvSpPr>
        <p:spPr>
          <a:xfrm>
            <a:off x="933473" y="4100944"/>
            <a:ext cx="393895" cy="2092881"/>
          </a:xfrm>
          <a:prstGeom prst="rect">
            <a:avLst/>
          </a:prstGeom>
          <a:noFill/>
        </p:spPr>
        <p:txBody>
          <a:bodyPr wrap="square" rtlCol="0">
            <a:spAutoFit/>
          </a:bodyPr>
          <a:lstStyle/>
          <a:p>
            <a:pPr algn="ctr"/>
            <a:r>
              <a:rPr lang="en-AT" sz="1000"/>
              <a:t>It. 1</a:t>
            </a:r>
          </a:p>
          <a:p>
            <a:pPr algn="ctr"/>
            <a:endParaRPr lang="en-AT" sz="1000"/>
          </a:p>
          <a:p>
            <a:pPr algn="ctr"/>
            <a:endParaRPr lang="en-AT" sz="1000"/>
          </a:p>
          <a:p>
            <a:pPr algn="ctr"/>
            <a:endParaRPr lang="en-AT" sz="1000"/>
          </a:p>
          <a:p>
            <a:pPr algn="ctr"/>
            <a:r>
              <a:rPr lang="en-AT" sz="1000"/>
              <a:t>It. 2</a:t>
            </a:r>
          </a:p>
          <a:p>
            <a:pPr algn="ctr"/>
            <a:endParaRPr lang="en-AT" sz="1000"/>
          </a:p>
          <a:p>
            <a:pPr algn="ctr"/>
            <a:endParaRPr lang="en-AT" sz="1000"/>
          </a:p>
          <a:p>
            <a:pPr algn="ctr"/>
            <a:endParaRPr lang="en-AT" sz="1000"/>
          </a:p>
          <a:p>
            <a:pPr algn="ctr"/>
            <a:r>
              <a:rPr lang="en-AT" sz="1000"/>
              <a:t>It. 3</a:t>
            </a:r>
          </a:p>
          <a:p>
            <a:pPr algn="ctr"/>
            <a:endParaRPr lang="en-AT" sz="1000"/>
          </a:p>
          <a:p>
            <a:pPr algn="ctr"/>
            <a:r>
              <a:rPr lang="en-AT" sz="1000"/>
              <a:t>.</a:t>
            </a:r>
          </a:p>
          <a:p>
            <a:pPr algn="ctr"/>
            <a:r>
              <a:rPr lang="en-AT" sz="1000"/>
              <a:t>.</a:t>
            </a:r>
          </a:p>
          <a:p>
            <a:pPr algn="ctr"/>
            <a:r>
              <a:rPr lang="en-AT" sz="1000"/>
              <a:t>.</a:t>
            </a:r>
          </a:p>
        </p:txBody>
      </p:sp>
      <p:sp>
        <p:nvSpPr>
          <p:cNvPr id="39" name="Left Brace 38">
            <a:extLst>
              <a:ext uri="{FF2B5EF4-FFF2-40B4-BE49-F238E27FC236}">
                <a16:creationId xmlns:a16="http://schemas.microsoft.com/office/drawing/2014/main" id="{0A80DC3D-FDDC-72E4-537B-9BD6487216F8}"/>
              </a:ext>
            </a:extLst>
          </p:cNvPr>
          <p:cNvSpPr/>
          <p:nvPr/>
        </p:nvSpPr>
        <p:spPr>
          <a:xfrm rot="16200000">
            <a:off x="2819400" y="4388492"/>
            <a:ext cx="152399" cy="21751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41" name="Left Brace 40">
            <a:extLst>
              <a:ext uri="{FF2B5EF4-FFF2-40B4-BE49-F238E27FC236}">
                <a16:creationId xmlns:a16="http://schemas.microsoft.com/office/drawing/2014/main" id="{A9EE99FC-4001-70AD-7927-ED343BFDC863}"/>
              </a:ext>
            </a:extLst>
          </p:cNvPr>
          <p:cNvSpPr/>
          <p:nvPr/>
        </p:nvSpPr>
        <p:spPr>
          <a:xfrm rot="16200000">
            <a:off x="4011426" y="5420760"/>
            <a:ext cx="152187" cy="11084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45" name="TextBox 44">
            <a:extLst>
              <a:ext uri="{FF2B5EF4-FFF2-40B4-BE49-F238E27FC236}">
                <a16:creationId xmlns:a16="http://schemas.microsoft.com/office/drawing/2014/main" id="{6D78512B-F5E8-A8BD-FADE-BAC7A7EE5E65}"/>
              </a:ext>
            </a:extLst>
          </p:cNvPr>
          <p:cNvSpPr txBox="1"/>
          <p:nvPr/>
        </p:nvSpPr>
        <p:spPr>
          <a:xfrm>
            <a:off x="1800661" y="5559311"/>
            <a:ext cx="1817081" cy="246221"/>
          </a:xfrm>
          <a:prstGeom prst="rect">
            <a:avLst/>
          </a:prstGeom>
          <a:noFill/>
        </p:spPr>
        <p:txBody>
          <a:bodyPr wrap="square" rtlCol="0">
            <a:spAutoFit/>
          </a:bodyPr>
          <a:lstStyle/>
          <a:p>
            <a:pPr algn="ctr"/>
            <a:r>
              <a:rPr lang="en-AT" sz="1000"/>
              <a:t>Training input: 4000 timesteps</a:t>
            </a:r>
          </a:p>
        </p:txBody>
      </p:sp>
      <p:sp>
        <p:nvSpPr>
          <p:cNvPr id="17" name="TextBox 16">
            <a:extLst>
              <a:ext uri="{FF2B5EF4-FFF2-40B4-BE49-F238E27FC236}">
                <a16:creationId xmlns:a16="http://schemas.microsoft.com/office/drawing/2014/main" id="{388AE699-78AB-B174-B0A8-BDA1BC162A81}"/>
              </a:ext>
            </a:extLst>
          </p:cNvPr>
          <p:cNvSpPr txBox="1"/>
          <p:nvPr/>
        </p:nvSpPr>
        <p:spPr>
          <a:xfrm>
            <a:off x="3782719" y="4950480"/>
            <a:ext cx="1708997" cy="246221"/>
          </a:xfrm>
          <a:prstGeom prst="rect">
            <a:avLst/>
          </a:prstGeom>
          <a:noFill/>
        </p:spPr>
        <p:txBody>
          <a:bodyPr wrap="square" rtlCol="0">
            <a:spAutoFit/>
          </a:bodyPr>
          <a:lstStyle/>
          <a:p>
            <a:pPr algn="ctr"/>
            <a:r>
              <a:rPr lang="en-AT" sz="1000" dirty="0"/>
              <a:t>Evaluate MSE: 100 timesteps</a:t>
            </a:r>
          </a:p>
        </p:txBody>
      </p:sp>
      <p:sp>
        <p:nvSpPr>
          <p:cNvPr id="18" name="TextBox 17">
            <a:extLst>
              <a:ext uri="{FF2B5EF4-FFF2-40B4-BE49-F238E27FC236}">
                <a16:creationId xmlns:a16="http://schemas.microsoft.com/office/drawing/2014/main" id="{8C02A6E3-9F67-D09D-BF8C-9FFDAFC8A8E2}"/>
              </a:ext>
            </a:extLst>
          </p:cNvPr>
          <p:cNvSpPr txBox="1"/>
          <p:nvPr/>
        </p:nvSpPr>
        <p:spPr>
          <a:xfrm>
            <a:off x="3935119" y="5553794"/>
            <a:ext cx="1708997" cy="246221"/>
          </a:xfrm>
          <a:prstGeom prst="rect">
            <a:avLst/>
          </a:prstGeom>
          <a:noFill/>
        </p:spPr>
        <p:txBody>
          <a:bodyPr wrap="square" rtlCol="0">
            <a:spAutoFit/>
          </a:bodyPr>
          <a:lstStyle/>
          <a:p>
            <a:pPr algn="ctr"/>
            <a:r>
              <a:rPr lang="en-AT" sz="1000" dirty="0"/>
              <a:t>Evaluate MSE: 100 timesteps</a:t>
            </a:r>
          </a:p>
        </p:txBody>
      </p:sp>
    </p:spTree>
    <p:extLst>
      <p:ext uri="{BB962C8B-B14F-4D97-AF65-F5344CB8AC3E}">
        <p14:creationId xmlns:p14="http://schemas.microsoft.com/office/powerpoint/2010/main" val="428245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1D57EA1C-2BB3-8D96-16BB-F2FED118DC0C}"/>
              </a:ext>
            </a:extLst>
          </p:cNvPr>
          <p:cNvSpPr/>
          <p:nvPr/>
        </p:nvSpPr>
        <p:spPr>
          <a:xfrm>
            <a:off x="5150393" y="816740"/>
            <a:ext cx="4904509" cy="3332018"/>
          </a:xfrm>
          <a:prstGeom prst="roundRect">
            <a:avLst/>
          </a:prstGeom>
          <a:solidFill>
            <a:srgbClr val="7030A0">
              <a:alpha val="155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7" name="Picture 6">
            <a:extLst>
              <a:ext uri="{FF2B5EF4-FFF2-40B4-BE49-F238E27FC236}">
                <a16:creationId xmlns:a16="http://schemas.microsoft.com/office/drawing/2014/main" id="{F37595A0-5608-E7B2-A38E-2DDE3FD5F199}"/>
              </a:ext>
            </a:extLst>
          </p:cNvPr>
          <p:cNvPicPr>
            <a:picLocks noChangeAspect="1"/>
          </p:cNvPicPr>
          <p:nvPr/>
        </p:nvPicPr>
        <p:blipFill>
          <a:blip r:embed="rId2"/>
          <a:stretch>
            <a:fillRect/>
          </a:stretch>
        </p:blipFill>
        <p:spPr>
          <a:xfrm>
            <a:off x="7211095" y="1204670"/>
            <a:ext cx="540000" cy="540000"/>
          </a:xfrm>
          <a:prstGeom prst="rect">
            <a:avLst/>
          </a:prstGeom>
        </p:spPr>
      </p:pic>
      <p:pic>
        <p:nvPicPr>
          <p:cNvPr id="12" name="Picture 11">
            <a:extLst>
              <a:ext uri="{FF2B5EF4-FFF2-40B4-BE49-F238E27FC236}">
                <a16:creationId xmlns:a16="http://schemas.microsoft.com/office/drawing/2014/main" id="{F7457C43-CF68-4E80-BAFE-0924FCC27309}"/>
              </a:ext>
            </a:extLst>
          </p:cNvPr>
          <p:cNvPicPr>
            <a:picLocks noChangeAspect="1"/>
          </p:cNvPicPr>
          <p:nvPr/>
        </p:nvPicPr>
        <p:blipFill>
          <a:blip r:embed="rId2"/>
          <a:stretch>
            <a:fillRect/>
          </a:stretch>
        </p:blipFill>
        <p:spPr>
          <a:xfrm>
            <a:off x="5897670" y="2461289"/>
            <a:ext cx="540000" cy="540000"/>
          </a:xfrm>
          <a:prstGeom prst="rect">
            <a:avLst/>
          </a:prstGeom>
        </p:spPr>
      </p:pic>
      <p:pic>
        <p:nvPicPr>
          <p:cNvPr id="13" name="Picture 12">
            <a:extLst>
              <a:ext uri="{FF2B5EF4-FFF2-40B4-BE49-F238E27FC236}">
                <a16:creationId xmlns:a16="http://schemas.microsoft.com/office/drawing/2014/main" id="{B8F1DF8E-CF04-EEC0-CF2B-054C3C9CED32}"/>
              </a:ext>
            </a:extLst>
          </p:cNvPr>
          <p:cNvPicPr>
            <a:picLocks noChangeAspect="1"/>
          </p:cNvPicPr>
          <p:nvPr/>
        </p:nvPicPr>
        <p:blipFill>
          <a:blip r:embed="rId2"/>
          <a:stretch>
            <a:fillRect/>
          </a:stretch>
        </p:blipFill>
        <p:spPr>
          <a:xfrm>
            <a:off x="7217991" y="2461289"/>
            <a:ext cx="540000" cy="540000"/>
          </a:xfrm>
          <a:prstGeom prst="rect">
            <a:avLst/>
          </a:prstGeom>
        </p:spPr>
      </p:pic>
      <p:pic>
        <p:nvPicPr>
          <p:cNvPr id="14" name="Picture 13">
            <a:extLst>
              <a:ext uri="{FF2B5EF4-FFF2-40B4-BE49-F238E27FC236}">
                <a16:creationId xmlns:a16="http://schemas.microsoft.com/office/drawing/2014/main" id="{34FD6500-8AC4-CF2B-3B0F-5C538D7C628E}"/>
              </a:ext>
            </a:extLst>
          </p:cNvPr>
          <p:cNvPicPr>
            <a:picLocks noChangeAspect="1"/>
          </p:cNvPicPr>
          <p:nvPr/>
        </p:nvPicPr>
        <p:blipFill>
          <a:blip r:embed="rId2"/>
          <a:stretch>
            <a:fillRect/>
          </a:stretch>
        </p:blipFill>
        <p:spPr>
          <a:xfrm>
            <a:off x="8575765" y="2461289"/>
            <a:ext cx="540000" cy="540000"/>
          </a:xfrm>
          <a:prstGeom prst="rect">
            <a:avLst/>
          </a:prstGeom>
        </p:spPr>
      </p:pic>
      <p:sp>
        <p:nvSpPr>
          <p:cNvPr id="15" name="TextBox 14">
            <a:extLst>
              <a:ext uri="{FF2B5EF4-FFF2-40B4-BE49-F238E27FC236}">
                <a16:creationId xmlns:a16="http://schemas.microsoft.com/office/drawing/2014/main" id="{9817338C-BA0B-E19C-8D4D-B5BA757BA255}"/>
              </a:ext>
            </a:extLst>
          </p:cNvPr>
          <p:cNvSpPr txBox="1"/>
          <p:nvPr/>
        </p:nvSpPr>
        <p:spPr>
          <a:xfrm>
            <a:off x="5491873" y="3060561"/>
            <a:ext cx="1205346" cy="369332"/>
          </a:xfrm>
          <a:prstGeom prst="rect">
            <a:avLst/>
          </a:prstGeom>
          <a:noFill/>
        </p:spPr>
        <p:txBody>
          <a:bodyPr wrap="square" rtlCol="0">
            <a:spAutoFit/>
          </a:bodyPr>
          <a:lstStyle/>
          <a:p>
            <a:r>
              <a:rPr lang="en-AT"/>
              <a:t>Production</a:t>
            </a:r>
          </a:p>
        </p:txBody>
      </p:sp>
      <p:sp>
        <p:nvSpPr>
          <p:cNvPr id="16" name="TextBox 15">
            <a:extLst>
              <a:ext uri="{FF2B5EF4-FFF2-40B4-BE49-F238E27FC236}">
                <a16:creationId xmlns:a16="http://schemas.microsoft.com/office/drawing/2014/main" id="{371EA454-3871-9BE5-D458-3B58B404D49D}"/>
              </a:ext>
            </a:extLst>
          </p:cNvPr>
          <p:cNvSpPr txBox="1"/>
          <p:nvPr/>
        </p:nvSpPr>
        <p:spPr>
          <a:xfrm>
            <a:off x="7114270" y="877108"/>
            <a:ext cx="637309" cy="369332"/>
          </a:xfrm>
          <a:prstGeom prst="rect">
            <a:avLst/>
          </a:prstGeom>
          <a:noFill/>
        </p:spPr>
        <p:txBody>
          <a:bodyPr wrap="square" rtlCol="0">
            <a:spAutoFit/>
          </a:bodyPr>
          <a:lstStyle/>
          <a:p>
            <a:r>
              <a:rPr lang="en-AT"/>
              <a:t>Data</a:t>
            </a:r>
          </a:p>
        </p:txBody>
      </p:sp>
      <p:sp>
        <p:nvSpPr>
          <p:cNvPr id="18" name="TextBox 17">
            <a:extLst>
              <a:ext uri="{FF2B5EF4-FFF2-40B4-BE49-F238E27FC236}">
                <a16:creationId xmlns:a16="http://schemas.microsoft.com/office/drawing/2014/main" id="{8027C6FD-6A5C-9A8D-81F2-51716581BD83}"/>
              </a:ext>
            </a:extLst>
          </p:cNvPr>
          <p:cNvSpPr txBox="1"/>
          <p:nvPr/>
        </p:nvSpPr>
        <p:spPr>
          <a:xfrm>
            <a:off x="6812194" y="3060561"/>
            <a:ext cx="1205346" cy="369332"/>
          </a:xfrm>
          <a:prstGeom prst="rect">
            <a:avLst/>
          </a:prstGeom>
          <a:noFill/>
        </p:spPr>
        <p:txBody>
          <a:bodyPr wrap="square" rtlCol="0">
            <a:spAutoFit/>
          </a:bodyPr>
          <a:lstStyle/>
          <a:p>
            <a:pPr algn="ctr"/>
            <a:r>
              <a:rPr lang="en-AT"/>
              <a:t>Trainer</a:t>
            </a:r>
          </a:p>
        </p:txBody>
      </p:sp>
      <p:sp>
        <p:nvSpPr>
          <p:cNvPr id="19" name="TextBox 18">
            <a:extLst>
              <a:ext uri="{FF2B5EF4-FFF2-40B4-BE49-F238E27FC236}">
                <a16:creationId xmlns:a16="http://schemas.microsoft.com/office/drawing/2014/main" id="{FC5240E9-AAC5-06AB-EC30-15CAACD3567C}"/>
              </a:ext>
            </a:extLst>
          </p:cNvPr>
          <p:cNvSpPr txBox="1"/>
          <p:nvPr/>
        </p:nvSpPr>
        <p:spPr>
          <a:xfrm>
            <a:off x="8084027" y="3060561"/>
            <a:ext cx="1801064" cy="369332"/>
          </a:xfrm>
          <a:prstGeom prst="rect">
            <a:avLst/>
          </a:prstGeom>
          <a:noFill/>
        </p:spPr>
        <p:txBody>
          <a:bodyPr wrap="square" rtlCol="0">
            <a:spAutoFit/>
          </a:bodyPr>
          <a:lstStyle/>
          <a:p>
            <a:pPr algn="ctr"/>
            <a:r>
              <a:rPr lang="en-AT"/>
              <a:t>Production Static</a:t>
            </a:r>
          </a:p>
        </p:txBody>
      </p:sp>
      <p:sp>
        <p:nvSpPr>
          <p:cNvPr id="20" name="Rounded Rectangle 19">
            <a:extLst>
              <a:ext uri="{FF2B5EF4-FFF2-40B4-BE49-F238E27FC236}">
                <a16:creationId xmlns:a16="http://schemas.microsoft.com/office/drawing/2014/main" id="{58815663-A9DA-A06A-0867-EB8957449DF7}"/>
              </a:ext>
            </a:extLst>
          </p:cNvPr>
          <p:cNvSpPr/>
          <p:nvPr/>
        </p:nvSpPr>
        <p:spPr>
          <a:xfrm>
            <a:off x="7211096" y="1204670"/>
            <a:ext cx="585306" cy="6691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Rounded Rectangle 20">
            <a:extLst>
              <a:ext uri="{FF2B5EF4-FFF2-40B4-BE49-F238E27FC236}">
                <a16:creationId xmlns:a16="http://schemas.microsoft.com/office/drawing/2014/main" id="{140945BC-9658-4540-36E7-731376AD771D}"/>
              </a:ext>
            </a:extLst>
          </p:cNvPr>
          <p:cNvSpPr/>
          <p:nvPr/>
        </p:nvSpPr>
        <p:spPr>
          <a:xfrm>
            <a:off x="5833226" y="2441722"/>
            <a:ext cx="585306" cy="6691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Rounded Rectangle 21">
            <a:extLst>
              <a:ext uri="{FF2B5EF4-FFF2-40B4-BE49-F238E27FC236}">
                <a16:creationId xmlns:a16="http://schemas.microsoft.com/office/drawing/2014/main" id="{2BD66D09-2DCF-C1E5-6A55-1708946FDE0B}"/>
              </a:ext>
            </a:extLst>
          </p:cNvPr>
          <p:cNvSpPr/>
          <p:nvPr/>
        </p:nvSpPr>
        <p:spPr>
          <a:xfrm>
            <a:off x="7204163" y="2422231"/>
            <a:ext cx="585306" cy="6691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Rounded Rectangle 22">
            <a:extLst>
              <a:ext uri="{FF2B5EF4-FFF2-40B4-BE49-F238E27FC236}">
                <a16:creationId xmlns:a16="http://schemas.microsoft.com/office/drawing/2014/main" id="{54957982-7ED2-8569-B3BA-D22234F9B9A8}"/>
              </a:ext>
            </a:extLst>
          </p:cNvPr>
          <p:cNvSpPr/>
          <p:nvPr/>
        </p:nvSpPr>
        <p:spPr>
          <a:xfrm>
            <a:off x="8575100" y="2415313"/>
            <a:ext cx="585306" cy="6691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28" name="Curved Connector 27">
            <a:extLst>
              <a:ext uri="{FF2B5EF4-FFF2-40B4-BE49-F238E27FC236}">
                <a16:creationId xmlns:a16="http://schemas.microsoft.com/office/drawing/2014/main" id="{05E2A34C-00D3-A3C5-CC8A-D6187286411F}"/>
              </a:ext>
            </a:extLst>
          </p:cNvPr>
          <p:cNvCxnSpPr>
            <a:cxnSpLocks/>
            <a:stCxn id="20" idx="1"/>
            <a:endCxn id="21" idx="0"/>
          </p:cNvCxnSpPr>
          <p:nvPr/>
        </p:nvCxnSpPr>
        <p:spPr>
          <a:xfrm rot="10800000" flipV="1">
            <a:off x="6125880" y="1539266"/>
            <a:ext cx="1085217" cy="902456"/>
          </a:xfrm>
          <a:prstGeom prst="curvedConnector2">
            <a:avLst/>
          </a:prstGeom>
          <a:ln w="127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4F3BF39F-9A60-2F22-DDC8-2AC55FAC678F}"/>
              </a:ext>
            </a:extLst>
          </p:cNvPr>
          <p:cNvCxnSpPr>
            <a:cxnSpLocks/>
            <a:stCxn id="22" idx="0"/>
            <a:endCxn id="7" idx="2"/>
          </p:cNvCxnSpPr>
          <p:nvPr/>
        </p:nvCxnSpPr>
        <p:spPr>
          <a:xfrm rot="16200000" flipV="1">
            <a:off x="7150176" y="2075590"/>
            <a:ext cx="677561" cy="15721"/>
          </a:xfrm>
          <a:prstGeom prst="curvedConnector3">
            <a:avLst>
              <a:gd name="adj1" fmla="val 5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46290494-3CDB-D9CA-F499-BB53F32313DF}"/>
              </a:ext>
            </a:extLst>
          </p:cNvPr>
          <p:cNvCxnSpPr>
            <a:cxnSpLocks/>
            <a:stCxn id="14" idx="0"/>
            <a:endCxn id="7" idx="3"/>
          </p:cNvCxnSpPr>
          <p:nvPr/>
        </p:nvCxnSpPr>
        <p:spPr>
          <a:xfrm rot="16200000" flipV="1">
            <a:off x="7805121" y="1420645"/>
            <a:ext cx="986619" cy="1094670"/>
          </a:xfrm>
          <a:prstGeom prst="curved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6C2B66A4-F0DF-1FB6-307F-B20419623EF8}"/>
              </a:ext>
            </a:extLst>
          </p:cNvPr>
          <p:cNvPicPr>
            <a:picLocks noChangeAspect="1"/>
          </p:cNvPicPr>
          <p:nvPr/>
        </p:nvPicPr>
        <p:blipFill>
          <a:blip r:embed="rId3"/>
          <a:stretch>
            <a:fillRect/>
          </a:stretch>
        </p:blipFill>
        <p:spPr>
          <a:xfrm>
            <a:off x="1634522" y="2006279"/>
            <a:ext cx="874906" cy="874906"/>
          </a:xfrm>
          <a:prstGeom prst="rect">
            <a:avLst/>
          </a:prstGeom>
        </p:spPr>
      </p:pic>
      <p:sp>
        <p:nvSpPr>
          <p:cNvPr id="55" name="TextBox 54">
            <a:extLst>
              <a:ext uri="{FF2B5EF4-FFF2-40B4-BE49-F238E27FC236}">
                <a16:creationId xmlns:a16="http://schemas.microsoft.com/office/drawing/2014/main" id="{151AC033-93B4-64A5-74B3-8117849D716C}"/>
              </a:ext>
            </a:extLst>
          </p:cNvPr>
          <p:cNvSpPr txBox="1"/>
          <p:nvPr/>
        </p:nvSpPr>
        <p:spPr>
          <a:xfrm>
            <a:off x="6215053" y="431281"/>
            <a:ext cx="2992583" cy="369332"/>
          </a:xfrm>
          <a:prstGeom prst="rect">
            <a:avLst/>
          </a:prstGeom>
          <a:noFill/>
        </p:spPr>
        <p:txBody>
          <a:bodyPr wrap="square" rtlCol="0">
            <a:spAutoFit/>
          </a:bodyPr>
          <a:lstStyle/>
          <a:p>
            <a:r>
              <a:rPr lang="en-AT" b="1"/>
              <a:t>Machine Learning Services</a:t>
            </a:r>
          </a:p>
        </p:txBody>
      </p:sp>
      <p:sp>
        <p:nvSpPr>
          <p:cNvPr id="58" name="Rounded Rectangle 57">
            <a:extLst>
              <a:ext uri="{FF2B5EF4-FFF2-40B4-BE49-F238E27FC236}">
                <a16:creationId xmlns:a16="http://schemas.microsoft.com/office/drawing/2014/main" id="{F15C7735-38D5-7EAB-DDDB-1C9F73A8F5DB}"/>
              </a:ext>
            </a:extLst>
          </p:cNvPr>
          <p:cNvSpPr/>
          <p:nvPr/>
        </p:nvSpPr>
        <p:spPr>
          <a:xfrm>
            <a:off x="1386093" y="1880993"/>
            <a:ext cx="1371763" cy="1203511"/>
          </a:xfrm>
          <a:prstGeom prst="roundRect">
            <a:avLst/>
          </a:prstGeom>
          <a:solidFill>
            <a:srgbClr val="7030A0">
              <a:alpha val="155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9" name="TextBox 58">
            <a:extLst>
              <a:ext uri="{FF2B5EF4-FFF2-40B4-BE49-F238E27FC236}">
                <a16:creationId xmlns:a16="http://schemas.microsoft.com/office/drawing/2014/main" id="{E238B614-65BF-4F4D-C4F7-0BC88979B094}"/>
              </a:ext>
            </a:extLst>
          </p:cNvPr>
          <p:cNvSpPr txBox="1"/>
          <p:nvPr/>
        </p:nvSpPr>
        <p:spPr>
          <a:xfrm>
            <a:off x="935901" y="1493008"/>
            <a:ext cx="2272145" cy="369332"/>
          </a:xfrm>
          <a:prstGeom prst="rect">
            <a:avLst/>
          </a:prstGeom>
          <a:noFill/>
        </p:spPr>
        <p:txBody>
          <a:bodyPr wrap="square" rtlCol="0">
            <a:spAutoFit/>
          </a:bodyPr>
          <a:lstStyle/>
          <a:p>
            <a:r>
              <a:rPr lang="en-AT" b="1"/>
              <a:t>Business Flow Control</a:t>
            </a:r>
          </a:p>
        </p:txBody>
      </p:sp>
      <p:sp>
        <p:nvSpPr>
          <p:cNvPr id="60" name="Rounded Rectangle 59">
            <a:extLst>
              <a:ext uri="{FF2B5EF4-FFF2-40B4-BE49-F238E27FC236}">
                <a16:creationId xmlns:a16="http://schemas.microsoft.com/office/drawing/2014/main" id="{DED06D8F-B03E-BBD4-A219-47FD6A7A5D01}"/>
              </a:ext>
            </a:extLst>
          </p:cNvPr>
          <p:cNvSpPr/>
          <p:nvPr/>
        </p:nvSpPr>
        <p:spPr>
          <a:xfrm>
            <a:off x="5099763" y="4893646"/>
            <a:ext cx="4904509" cy="922155"/>
          </a:xfrm>
          <a:prstGeom prst="roundRect">
            <a:avLst/>
          </a:prstGeom>
          <a:solidFill>
            <a:srgbClr val="7030A0">
              <a:alpha val="155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39" name="Picture 38">
            <a:extLst>
              <a:ext uri="{FF2B5EF4-FFF2-40B4-BE49-F238E27FC236}">
                <a16:creationId xmlns:a16="http://schemas.microsoft.com/office/drawing/2014/main" id="{7237B6AC-642D-2916-8A74-D5D8838A3DF3}"/>
              </a:ext>
            </a:extLst>
          </p:cNvPr>
          <p:cNvPicPr>
            <a:picLocks noChangeAspect="1"/>
          </p:cNvPicPr>
          <p:nvPr/>
        </p:nvPicPr>
        <p:blipFill>
          <a:blip r:embed="rId4"/>
          <a:stretch>
            <a:fillRect/>
          </a:stretch>
        </p:blipFill>
        <p:spPr>
          <a:xfrm>
            <a:off x="6094576" y="4948857"/>
            <a:ext cx="522452" cy="522452"/>
          </a:xfrm>
          <a:prstGeom prst="rect">
            <a:avLst/>
          </a:prstGeom>
        </p:spPr>
      </p:pic>
      <p:sp>
        <p:nvSpPr>
          <p:cNvPr id="61" name="TextBox 60">
            <a:extLst>
              <a:ext uri="{FF2B5EF4-FFF2-40B4-BE49-F238E27FC236}">
                <a16:creationId xmlns:a16="http://schemas.microsoft.com/office/drawing/2014/main" id="{19CF4BFD-9774-B696-0F99-EB58CBE8E734}"/>
              </a:ext>
            </a:extLst>
          </p:cNvPr>
          <p:cNvSpPr txBox="1"/>
          <p:nvPr/>
        </p:nvSpPr>
        <p:spPr>
          <a:xfrm>
            <a:off x="5716384" y="5933414"/>
            <a:ext cx="4237658" cy="369332"/>
          </a:xfrm>
          <a:prstGeom prst="rect">
            <a:avLst/>
          </a:prstGeom>
          <a:noFill/>
        </p:spPr>
        <p:txBody>
          <a:bodyPr wrap="square" rtlCol="0">
            <a:spAutoFit/>
          </a:bodyPr>
          <a:lstStyle/>
          <a:p>
            <a:r>
              <a:rPr lang="en-AT" b="1"/>
              <a:t>Monitoring and Observability Services</a:t>
            </a:r>
          </a:p>
        </p:txBody>
      </p:sp>
      <p:pic>
        <p:nvPicPr>
          <p:cNvPr id="62" name="Picture 61">
            <a:extLst>
              <a:ext uri="{FF2B5EF4-FFF2-40B4-BE49-F238E27FC236}">
                <a16:creationId xmlns:a16="http://schemas.microsoft.com/office/drawing/2014/main" id="{539075F1-0D43-4315-20C8-AA02938009C8}"/>
              </a:ext>
            </a:extLst>
          </p:cNvPr>
          <p:cNvPicPr>
            <a:picLocks noChangeAspect="1"/>
          </p:cNvPicPr>
          <p:nvPr/>
        </p:nvPicPr>
        <p:blipFill>
          <a:blip r:embed="rId4"/>
          <a:stretch>
            <a:fillRect/>
          </a:stretch>
        </p:blipFill>
        <p:spPr>
          <a:xfrm>
            <a:off x="8685185" y="4962710"/>
            <a:ext cx="522452" cy="522452"/>
          </a:xfrm>
          <a:prstGeom prst="rect">
            <a:avLst/>
          </a:prstGeom>
        </p:spPr>
      </p:pic>
      <p:sp>
        <p:nvSpPr>
          <p:cNvPr id="63" name="TextBox 62">
            <a:extLst>
              <a:ext uri="{FF2B5EF4-FFF2-40B4-BE49-F238E27FC236}">
                <a16:creationId xmlns:a16="http://schemas.microsoft.com/office/drawing/2014/main" id="{CA180535-90BC-FD0F-C82E-07C3BCC199D5}"/>
              </a:ext>
            </a:extLst>
          </p:cNvPr>
          <p:cNvSpPr txBox="1"/>
          <p:nvPr/>
        </p:nvSpPr>
        <p:spPr>
          <a:xfrm>
            <a:off x="5636692" y="5404408"/>
            <a:ext cx="1967839" cy="369332"/>
          </a:xfrm>
          <a:prstGeom prst="rect">
            <a:avLst/>
          </a:prstGeom>
          <a:noFill/>
        </p:spPr>
        <p:txBody>
          <a:bodyPr wrap="square" rtlCol="0">
            <a:spAutoFit/>
          </a:bodyPr>
          <a:lstStyle/>
          <a:p>
            <a:r>
              <a:rPr lang="en-AT"/>
              <a:t>Monitoring Server</a:t>
            </a:r>
          </a:p>
        </p:txBody>
      </p:sp>
      <p:sp>
        <p:nvSpPr>
          <p:cNvPr id="64" name="TextBox 63">
            <a:extLst>
              <a:ext uri="{FF2B5EF4-FFF2-40B4-BE49-F238E27FC236}">
                <a16:creationId xmlns:a16="http://schemas.microsoft.com/office/drawing/2014/main" id="{3A8A2658-62DD-842A-5CCC-47E911E0DC2A}"/>
              </a:ext>
            </a:extLst>
          </p:cNvPr>
          <p:cNvSpPr txBox="1"/>
          <p:nvPr/>
        </p:nvSpPr>
        <p:spPr>
          <a:xfrm>
            <a:off x="8446466" y="5411128"/>
            <a:ext cx="1334845" cy="369332"/>
          </a:xfrm>
          <a:prstGeom prst="rect">
            <a:avLst/>
          </a:prstGeom>
          <a:noFill/>
        </p:spPr>
        <p:txBody>
          <a:bodyPr wrap="square" rtlCol="0">
            <a:spAutoFit/>
          </a:bodyPr>
          <a:lstStyle/>
          <a:p>
            <a:r>
              <a:rPr lang="en-AT"/>
              <a:t>Dashboards</a:t>
            </a:r>
          </a:p>
        </p:txBody>
      </p:sp>
      <p:cxnSp>
        <p:nvCxnSpPr>
          <p:cNvPr id="65" name="Curved Connector 64">
            <a:extLst>
              <a:ext uri="{FF2B5EF4-FFF2-40B4-BE49-F238E27FC236}">
                <a16:creationId xmlns:a16="http://schemas.microsoft.com/office/drawing/2014/main" id="{14ADB828-1B4E-A9E0-FC5A-75C55934335A}"/>
              </a:ext>
            </a:extLst>
          </p:cNvPr>
          <p:cNvCxnSpPr>
            <a:cxnSpLocks/>
            <a:stCxn id="39" idx="0"/>
            <a:endCxn id="15" idx="2"/>
          </p:cNvCxnSpPr>
          <p:nvPr/>
        </p:nvCxnSpPr>
        <p:spPr>
          <a:xfrm rot="16200000" flipV="1">
            <a:off x="5465692" y="4058747"/>
            <a:ext cx="1518964" cy="261256"/>
          </a:xfrm>
          <a:prstGeom prst="curvedConnector3">
            <a:avLst>
              <a:gd name="adj1" fmla="val 50000"/>
            </a:avLst>
          </a:prstGeom>
          <a:ln w="12700" cap="sq">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06F73CC8-45C2-1DEC-BCF2-8D2A81D1FC42}"/>
              </a:ext>
            </a:extLst>
          </p:cNvPr>
          <p:cNvCxnSpPr>
            <a:cxnSpLocks/>
            <a:stCxn id="39" idx="0"/>
            <a:endCxn id="18" idx="2"/>
          </p:cNvCxnSpPr>
          <p:nvPr/>
        </p:nvCxnSpPr>
        <p:spPr>
          <a:xfrm rot="5400000" flipH="1" flipV="1">
            <a:off x="6125852" y="3659843"/>
            <a:ext cx="1518964" cy="1059065"/>
          </a:xfrm>
          <a:prstGeom prst="curvedConnector3">
            <a:avLst>
              <a:gd name="adj1" fmla="val 5000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9E950E3E-7088-9B19-B4B1-CC2180FD9B7A}"/>
              </a:ext>
            </a:extLst>
          </p:cNvPr>
          <p:cNvCxnSpPr>
            <a:cxnSpLocks/>
            <a:stCxn id="39" idx="0"/>
            <a:endCxn id="19" idx="2"/>
          </p:cNvCxnSpPr>
          <p:nvPr/>
        </p:nvCxnSpPr>
        <p:spPr>
          <a:xfrm rot="5400000" flipH="1" flipV="1">
            <a:off x="6910698" y="2874997"/>
            <a:ext cx="1518964" cy="2628757"/>
          </a:xfrm>
          <a:prstGeom prst="curvedConnector3">
            <a:avLst>
              <a:gd name="adj1" fmla="val 5000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1222C0B8-323D-60C5-02DA-A350814CC7F3}"/>
              </a:ext>
            </a:extLst>
          </p:cNvPr>
          <p:cNvCxnSpPr>
            <a:cxnSpLocks/>
            <a:stCxn id="62" idx="1"/>
          </p:cNvCxnSpPr>
          <p:nvPr/>
        </p:nvCxnSpPr>
        <p:spPr>
          <a:xfrm rot="10800000">
            <a:off x="6494937" y="5213450"/>
            <a:ext cx="2190249" cy="10486"/>
          </a:xfrm>
          <a:prstGeom prst="curvedConnector3">
            <a:avLst>
              <a:gd name="adj1" fmla="val 5000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9124B8BA-C74F-D704-6094-EB38BD7A2A70}"/>
              </a:ext>
            </a:extLst>
          </p:cNvPr>
          <p:cNvCxnSpPr>
            <a:cxnSpLocks/>
            <a:stCxn id="54" idx="1"/>
            <a:endCxn id="58" idx="3"/>
          </p:cNvCxnSpPr>
          <p:nvPr/>
        </p:nvCxnSpPr>
        <p:spPr>
          <a:xfrm rot="10800000">
            <a:off x="2757857" y="2482749"/>
            <a:ext cx="2392537" cy="12700"/>
          </a:xfrm>
          <a:prstGeom prst="curvedConnector3">
            <a:avLst>
              <a:gd name="adj1" fmla="val 5000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D40A7E7-4513-C7F1-6925-B4DD77DA9C06}"/>
              </a:ext>
            </a:extLst>
          </p:cNvPr>
          <p:cNvSpPr txBox="1"/>
          <p:nvPr/>
        </p:nvSpPr>
        <p:spPr>
          <a:xfrm>
            <a:off x="401781" y="263236"/>
            <a:ext cx="3361328" cy="523220"/>
          </a:xfrm>
          <a:prstGeom prst="rect">
            <a:avLst/>
          </a:prstGeom>
          <a:noFill/>
        </p:spPr>
        <p:txBody>
          <a:bodyPr wrap="square" rtlCol="0">
            <a:spAutoFit/>
          </a:bodyPr>
          <a:lstStyle/>
          <a:p>
            <a:r>
              <a:rPr lang="en-AT" sz="2800"/>
              <a:t>System Components</a:t>
            </a:r>
          </a:p>
        </p:txBody>
      </p:sp>
    </p:spTree>
    <p:extLst>
      <p:ext uri="{BB962C8B-B14F-4D97-AF65-F5344CB8AC3E}">
        <p14:creationId xmlns:p14="http://schemas.microsoft.com/office/powerpoint/2010/main" val="2930869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CA1486-0D47-80D6-D11C-539CE601EE15}"/>
              </a:ext>
            </a:extLst>
          </p:cNvPr>
          <p:cNvPicPr>
            <a:picLocks noChangeAspect="1"/>
          </p:cNvPicPr>
          <p:nvPr/>
        </p:nvPicPr>
        <p:blipFill>
          <a:blip r:embed="rId3"/>
          <a:stretch>
            <a:fillRect/>
          </a:stretch>
        </p:blipFill>
        <p:spPr>
          <a:xfrm>
            <a:off x="2953262" y="1161455"/>
            <a:ext cx="5188698" cy="5288481"/>
          </a:xfrm>
          <a:prstGeom prst="rect">
            <a:avLst/>
          </a:prstGeom>
        </p:spPr>
      </p:pic>
      <p:pic>
        <p:nvPicPr>
          <p:cNvPr id="2050" name="Picture 2">
            <a:extLst>
              <a:ext uri="{FF2B5EF4-FFF2-40B4-BE49-F238E27FC236}">
                <a16:creationId xmlns:a16="http://schemas.microsoft.com/office/drawing/2014/main" id="{96939286-9D00-8580-42DB-A6E445A23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781" y="1348013"/>
            <a:ext cx="1198311" cy="7489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384B161-F5BB-5E6C-60A9-7B03BE273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596" y="4826021"/>
            <a:ext cx="1198311" cy="7489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F9A007-A43C-B8FB-BD76-5F927758B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728"/>
          <a:stretch/>
        </p:blipFill>
        <p:spPr bwMode="auto">
          <a:xfrm>
            <a:off x="2369672" y="1348013"/>
            <a:ext cx="696351" cy="7204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D929056-A089-98AE-41C7-F28365B145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7926" y="2553779"/>
            <a:ext cx="720474" cy="7204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BA4D2C0-B1F5-D1D8-E5A4-19881762AB6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937" t="16814" r="10156" b="11998"/>
          <a:stretch/>
        </p:blipFill>
        <p:spPr bwMode="auto">
          <a:xfrm>
            <a:off x="5770252" y="4836571"/>
            <a:ext cx="886265" cy="7995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A14BEF0-AE6B-3E5A-7CB8-734A9CCC3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2680" y="4173645"/>
            <a:ext cx="1545739" cy="5575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5AA2B1F-F7C2-5C25-60D1-D6820461DF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84385" y="5260819"/>
            <a:ext cx="537845" cy="5486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6683AF7D-9A91-507F-7DB3-999F8F183A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2127" y="5278740"/>
            <a:ext cx="546355" cy="5486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tting Started With Docker Compose In Linux - OSTechNix">
            <a:extLst>
              <a:ext uri="{FF2B5EF4-FFF2-40B4-BE49-F238E27FC236}">
                <a16:creationId xmlns:a16="http://schemas.microsoft.com/office/drawing/2014/main" id="{2D4C5B46-71BD-3A99-34F6-4A0308FBE8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8419" y="4214583"/>
            <a:ext cx="859100" cy="4496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Getting Started With Docker Compose In Linux - OSTechNix">
            <a:extLst>
              <a:ext uri="{FF2B5EF4-FFF2-40B4-BE49-F238E27FC236}">
                <a16:creationId xmlns:a16="http://schemas.microsoft.com/office/drawing/2014/main" id="{2F34A1AF-DF21-1BA0-39A7-73CF14ADB0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17294" y="5278740"/>
            <a:ext cx="859100" cy="44968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C81D8C9-FBCD-D9DB-4E97-767C3A8898FB}"/>
              </a:ext>
            </a:extLst>
          </p:cNvPr>
          <p:cNvSpPr txBox="1"/>
          <p:nvPr/>
        </p:nvSpPr>
        <p:spPr>
          <a:xfrm>
            <a:off x="401781" y="263236"/>
            <a:ext cx="3361328" cy="523220"/>
          </a:xfrm>
          <a:prstGeom prst="rect">
            <a:avLst/>
          </a:prstGeom>
          <a:noFill/>
        </p:spPr>
        <p:txBody>
          <a:bodyPr wrap="square" rtlCol="0">
            <a:spAutoFit/>
          </a:bodyPr>
          <a:lstStyle/>
          <a:p>
            <a:r>
              <a:rPr lang="en-AT" sz="2800" dirty="0"/>
              <a:t>Technology Stack</a:t>
            </a:r>
          </a:p>
        </p:txBody>
      </p:sp>
      <p:sp>
        <p:nvSpPr>
          <p:cNvPr id="3" name="TextBox 2">
            <a:extLst>
              <a:ext uri="{FF2B5EF4-FFF2-40B4-BE49-F238E27FC236}">
                <a16:creationId xmlns:a16="http://schemas.microsoft.com/office/drawing/2014/main" id="{32D4A488-66DD-CEEB-F932-7E28284AB7F4}"/>
              </a:ext>
            </a:extLst>
          </p:cNvPr>
          <p:cNvSpPr txBox="1"/>
          <p:nvPr/>
        </p:nvSpPr>
        <p:spPr>
          <a:xfrm>
            <a:off x="7787309" y="1161455"/>
            <a:ext cx="3722520" cy="923330"/>
          </a:xfrm>
          <a:prstGeom prst="rect">
            <a:avLst/>
          </a:prstGeom>
          <a:noFill/>
        </p:spPr>
        <p:txBody>
          <a:bodyPr wrap="square" rtlCol="0">
            <a:spAutoFit/>
          </a:bodyPr>
          <a:lstStyle/>
          <a:p>
            <a:r>
              <a:rPr lang="en-AT" dirty="0"/>
              <a:t>Why ML Pipeline with VSC?</a:t>
            </a:r>
            <a:endParaRPr lang="en-AT" b="1" dirty="0"/>
          </a:p>
          <a:p>
            <a:r>
              <a:rPr lang="en-AT" dirty="0"/>
              <a:t>Why Storage for model registry?</a:t>
            </a:r>
          </a:p>
          <a:p>
            <a:r>
              <a:rPr lang="en-AT" dirty="0"/>
              <a:t>Why docker-compose?</a:t>
            </a:r>
          </a:p>
        </p:txBody>
      </p:sp>
    </p:spTree>
    <p:extLst>
      <p:ext uri="{BB962C8B-B14F-4D97-AF65-F5344CB8AC3E}">
        <p14:creationId xmlns:p14="http://schemas.microsoft.com/office/powerpoint/2010/main" val="302063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3A05B-3939-E2D3-D74E-84DF8BF03C39}"/>
              </a:ext>
            </a:extLst>
          </p:cNvPr>
          <p:cNvPicPr>
            <a:picLocks noChangeAspect="1"/>
          </p:cNvPicPr>
          <p:nvPr/>
        </p:nvPicPr>
        <p:blipFill>
          <a:blip r:embed="rId3"/>
          <a:stretch>
            <a:fillRect/>
          </a:stretch>
        </p:blipFill>
        <p:spPr>
          <a:xfrm>
            <a:off x="479685" y="2413090"/>
            <a:ext cx="5065291" cy="3373544"/>
          </a:xfrm>
          <a:prstGeom prst="rect">
            <a:avLst/>
          </a:prstGeom>
        </p:spPr>
      </p:pic>
      <p:sp>
        <p:nvSpPr>
          <p:cNvPr id="6" name="TextBox 5">
            <a:extLst>
              <a:ext uri="{FF2B5EF4-FFF2-40B4-BE49-F238E27FC236}">
                <a16:creationId xmlns:a16="http://schemas.microsoft.com/office/drawing/2014/main" id="{84362C4C-C211-3B7D-6171-F1572203A79E}"/>
              </a:ext>
            </a:extLst>
          </p:cNvPr>
          <p:cNvSpPr txBox="1"/>
          <p:nvPr/>
        </p:nvSpPr>
        <p:spPr>
          <a:xfrm>
            <a:off x="1321204" y="1386160"/>
            <a:ext cx="10334566" cy="646331"/>
          </a:xfrm>
          <a:prstGeom prst="rect">
            <a:avLst/>
          </a:prstGeom>
          <a:noFill/>
        </p:spPr>
        <p:txBody>
          <a:bodyPr wrap="square" rtlCol="0">
            <a:spAutoFit/>
          </a:bodyPr>
          <a:lstStyle/>
          <a:p>
            <a:r>
              <a:rPr lang="en-AT" sz="3600" dirty="0"/>
              <a:t>This system can be downloaded and run on-premise</a:t>
            </a:r>
          </a:p>
        </p:txBody>
      </p:sp>
      <p:pic>
        <p:nvPicPr>
          <p:cNvPr id="12" name="Picture 11">
            <a:extLst>
              <a:ext uri="{FF2B5EF4-FFF2-40B4-BE49-F238E27FC236}">
                <a16:creationId xmlns:a16="http://schemas.microsoft.com/office/drawing/2014/main" id="{76231992-86DF-232F-FE2F-9722E04B819B}"/>
              </a:ext>
            </a:extLst>
          </p:cNvPr>
          <p:cNvPicPr>
            <a:picLocks noChangeAspect="1"/>
          </p:cNvPicPr>
          <p:nvPr/>
        </p:nvPicPr>
        <p:blipFill>
          <a:blip r:embed="rId4"/>
          <a:stretch>
            <a:fillRect/>
          </a:stretch>
        </p:blipFill>
        <p:spPr>
          <a:xfrm>
            <a:off x="5954426" y="2878334"/>
            <a:ext cx="5080000" cy="2908300"/>
          </a:xfrm>
          <a:prstGeom prst="rect">
            <a:avLst/>
          </a:prstGeom>
        </p:spPr>
      </p:pic>
    </p:spTree>
    <p:extLst>
      <p:ext uri="{BB962C8B-B14F-4D97-AF65-F5344CB8AC3E}">
        <p14:creationId xmlns:p14="http://schemas.microsoft.com/office/powerpoint/2010/main" val="29308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05D388-A1D4-D16B-683D-99518A8ADFFC}"/>
              </a:ext>
            </a:extLst>
          </p:cNvPr>
          <p:cNvPicPr>
            <a:picLocks noChangeAspect="1"/>
          </p:cNvPicPr>
          <p:nvPr/>
        </p:nvPicPr>
        <p:blipFill>
          <a:blip r:embed="rId2"/>
          <a:stretch>
            <a:fillRect/>
          </a:stretch>
        </p:blipFill>
        <p:spPr>
          <a:xfrm>
            <a:off x="2989847" y="1360785"/>
            <a:ext cx="5852278" cy="4389209"/>
          </a:xfrm>
          <a:prstGeom prst="rect">
            <a:avLst/>
          </a:prstGeom>
        </p:spPr>
      </p:pic>
    </p:spTree>
    <p:extLst>
      <p:ext uri="{BB962C8B-B14F-4D97-AF65-F5344CB8AC3E}">
        <p14:creationId xmlns:p14="http://schemas.microsoft.com/office/powerpoint/2010/main" val="82209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a:extLst>
              <a:ext uri="{FF2B5EF4-FFF2-40B4-BE49-F238E27FC236}">
                <a16:creationId xmlns:a16="http://schemas.microsoft.com/office/drawing/2014/main" id="{A6C476B5-5616-4462-9AAE-40E7F2EF9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78" y="4078220"/>
            <a:ext cx="10875210" cy="22104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2F90C3F3-7CA7-B6F5-A692-667BF4A7352C}"/>
              </a:ext>
            </a:extLst>
          </p:cNvPr>
          <p:cNvPicPr>
            <a:picLocks noChangeAspect="1"/>
          </p:cNvPicPr>
          <p:nvPr/>
        </p:nvPicPr>
        <p:blipFill>
          <a:blip r:embed="rId3"/>
          <a:stretch>
            <a:fillRect/>
          </a:stretch>
        </p:blipFill>
        <p:spPr>
          <a:xfrm>
            <a:off x="888320" y="1120483"/>
            <a:ext cx="10660616" cy="2637325"/>
          </a:xfrm>
          <a:prstGeom prst="rect">
            <a:avLst/>
          </a:prstGeom>
          <a:ln w="12700">
            <a:prstDash val="sysDot"/>
            <a:tailEnd type="triangle"/>
          </a:ln>
        </p:spPr>
      </p:pic>
      <p:cxnSp>
        <p:nvCxnSpPr>
          <p:cNvPr id="13" name="Straight Arrow Connector 12">
            <a:extLst>
              <a:ext uri="{FF2B5EF4-FFF2-40B4-BE49-F238E27FC236}">
                <a16:creationId xmlns:a16="http://schemas.microsoft.com/office/drawing/2014/main" id="{342E814E-FD06-749C-732C-538F5E7B7CBE}"/>
              </a:ext>
            </a:extLst>
          </p:cNvPr>
          <p:cNvCxnSpPr>
            <a:cxnSpLocks/>
          </p:cNvCxnSpPr>
          <p:nvPr/>
        </p:nvCxnSpPr>
        <p:spPr>
          <a:xfrm flipH="1" flipV="1">
            <a:off x="3145339" y="2110636"/>
            <a:ext cx="1112336" cy="3024355"/>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3664385B-56F3-D0DF-27BA-2B24AE2E18BE}"/>
              </a:ext>
            </a:extLst>
          </p:cNvPr>
          <p:cNvCxnSpPr>
            <a:cxnSpLocks/>
          </p:cNvCxnSpPr>
          <p:nvPr/>
        </p:nvCxnSpPr>
        <p:spPr>
          <a:xfrm flipH="1" flipV="1">
            <a:off x="3807912" y="2160740"/>
            <a:ext cx="1027135" cy="2677095"/>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DEC4DA85-CA81-6CA9-E6EB-00A1FE2CCED4}"/>
              </a:ext>
            </a:extLst>
          </p:cNvPr>
          <p:cNvSpPr/>
          <p:nvPr/>
        </p:nvSpPr>
        <p:spPr>
          <a:xfrm>
            <a:off x="4996842" y="3239337"/>
            <a:ext cx="153444" cy="1614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56" name="Curved Connector 55">
            <a:extLst>
              <a:ext uri="{FF2B5EF4-FFF2-40B4-BE49-F238E27FC236}">
                <a16:creationId xmlns:a16="http://schemas.microsoft.com/office/drawing/2014/main" id="{E9CC9F4A-E01B-B3A1-383F-357D1C2A63EF}"/>
              </a:ext>
            </a:extLst>
          </p:cNvPr>
          <p:cNvCxnSpPr>
            <a:cxnSpLocks/>
            <a:endCxn id="50" idx="6"/>
          </p:cNvCxnSpPr>
          <p:nvPr/>
        </p:nvCxnSpPr>
        <p:spPr>
          <a:xfrm rot="16200000" flipV="1">
            <a:off x="4595307" y="3875057"/>
            <a:ext cx="1239397" cy="129437"/>
          </a:xfrm>
          <a:prstGeom prst="curvedConnector2">
            <a:avLst/>
          </a:prstGeom>
          <a:ln w="12700">
            <a:prstDash val="sysDot"/>
            <a:tailEnd type="triangle"/>
          </a:ln>
        </p:spPr>
        <p:style>
          <a:lnRef idx="3">
            <a:schemeClr val="dk1"/>
          </a:lnRef>
          <a:fillRef idx="0">
            <a:schemeClr val="dk1"/>
          </a:fillRef>
          <a:effectRef idx="2">
            <a:schemeClr val="dk1"/>
          </a:effectRef>
          <a:fontRef idx="minor">
            <a:schemeClr val="tx1"/>
          </a:fontRef>
        </p:style>
      </p:cxnSp>
      <p:cxnSp>
        <p:nvCxnSpPr>
          <p:cNvPr id="61" name="Curved Connector 60">
            <a:extLst>
              <a:ext uri="{FF2B5EF4-FFF2-40B4-BE49-F238E27FC236}">
                <a16:creationId xmlns:a16="http://schemas.microsoft.com/office/drawing/2014/main" id="{5439CA37-0FCF-C39B-8C17-E3E9E6802FCE}"/>
              </a:ext>
            </a:extLst>
          </p:cNvPr>
          <p:cNvCxnSpPr>
            <a:cxnSpLocks/>
            <a:stCxn id="50" idx="7"/>
            <a:endCxn id="14" idx="2"/>
          </p:cNvCxnSpPr>
          <p:nvPr/>
        </p:nvCxnSpPr>
        <p:spPr>
          <a:xfrm rot="5400000" flipH="1" flipV="1">
            <a:off x="4720104" y="2335240"/>
            <a:ext cx="1335457" cy="520034"/>
          </a:xfrm>
          <a:prstGeom prst="curvedConnector2">
            <a:avLst/>
          </a:prstGeom>
          <a:ln w="12700">
            <a:prstDash val="sysDot"/>
            <a:tailEnd type="triangle"/>
          </a:ln>
        </p:spPr>
        <p:style>
          <a:lnRef idx="3">
            <a:schemeClr val="dk1"/>
          </a:lnRef>
          <a:fillRef idx="0">
            <a:schemeClr val="dk1"/>
          </a:fillRef>
          <a:effectRef idx="2">
            <a:schemeClr val="dk1"/>
          </a:effectRef>
          <a:fontRef idx="minor">
            <a:schemeClr val="tx1"/>
          </a:fontRef>
        </p:style>
      </p:cxnSp>
      <p:sp>
        <p:nvSpPr>
          <p:cNvPr id="65" name="Oval 64">
            <a:extLst>
              <a:ext uri="{FF2B5EF4-FFF2-40B4-BE49-F238E27FC236}">
                <a16:creationId xmlns:a16="http://schemas.microsoft.com/office/drawing/2014/main" id="{8EBDAAFE-D389-99DE-EB52-F95EAF3F530A}"/>
              </a:ext>
            </a:extLst>
          </p:cNvPr>
          <p:cNvSpPr/>
          <p:nvPr/>
        </p:nvSpPr>
        <p:spPr>
          <a:xfrm>
            <a:off x="6436650" y="2997167"/>
            <a:ext cx="153444" cy="1614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66" name="Curved Connector 65">
            <a:extLst>
              <a:ext uri="{FF2B5EF4-FFF2-40B4-BE49-F238E27FC236}">
                <a16:creationId xmlns:a16="http://schemas.microsoft.com/office/drawing/2014/main" id="{6703833C-EFBD-18C8-4A62-F44C5D9D99FD}"/>
              </a:ext>
            </a:extLst>
          </p:cNvPr>
          <p:cNvCxnSpPr>
            <a:cxnSpLocks/>
            <a:endCxn id="65" idx="4"/>
          </p:cNvCxnSpPr>
          <p:nvPr/>
        </p:nvCxnSpPr>
        <p:spPr>
          <a:xfrm rot="5400000" flipH="1" flipV="1">
            <a:off x="5403229" y="3708905"/>
            <a:ext cx="1660402" cy="559884"/>
          </a:xfrm>
          <a:prstGeom prst="curvedConnector3">
            <a:avLst>
              <a:gd name="adj1" fmla="val 50000"/>
            </a:avLst>
          </a:prstGeom>
          <a:ln w="12700">
            <a:prstDash val="sysDot"/>
            <a:tailEnd type="triangle"/>
          </a:ln>
        </p:spPr>
        <p:style>
          <a:lnRef idx="3">
            <a:schemeClr val="dk1"/>
          </a:lnRef>
          <a:fillRef idx="0">
            <a:schemeClr val="dk1"/>
          </a:fillRef>
          <a:effectRef idx="2">
            <a:schemeClr val="dk1"/>
          </a:effectRef>
          <a:fontRef idx="minor">
            <a:schemeClr val="tx1"/>
          </a:fontRef>
        </p:style>
      </p:cxnSp>
      <p:cxnSp>
        <p:nvCxnSpPr>
          <p:cNvPr id="67" name="Curved Connector 66">
            <a:extLst>
              <a:ext uri="{FF2B5EF4-FFF2-40B4-BE49-F238E27FC236}">
                <a16:creationId xmlns:a16="http://schemas.microsoft.com/office/drawing/2014/main" id="{0051567A-F374-9A28-B75A-465BCAD6DDA9}"/>
              </a:ext>
            </a:extLst>
          </p:cNvPr>
          <p:cNvCxnSpPr>
            <a:cxnSpLocks/>
            <a:stCxn id="65" idx="7"/>
            <a:endCxn id="16" idx="6"/>
          </p:cNvCxnSpPr>
          <p:nvPr/>
        </p:nvCxnSpPr>
        <p:spPr>
          <a:xfrm rot="5400000" flipH="1" flipV="1">
            <a:off x="6224805" y="2536259"/>
            <a:ext cx="827375" cy="141738"/>
          </a:xfrm>
          <a:prstGeom prst="curvedConnector4">
            <a:avLst>
              <a:gd name="adj1" fmla="val 43692"/>
              <a:gd name="adj2" fmla="val 261283"/>
            </a:avLst>
          </a:prstGeom>
          <a:ln w="12700">
            <a:solidFill>
              <a:schemeClr val="dk1"/>
            </a:solidFill>
            <a:prstDash val="sysDot"/>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8724B3EF-17D4-520B-4D68-9EDDA9D905D5}"/>
              </a:ext>
            </a:extLst>
          </p:cNvPr>
          <p:cNvCxnSpPr>
            <a:cxnSpLocks/>
          </p:cNvCxnSpPr>
          <p:nvPr/>
        </p:nvCxnSpPr>
        <p:spPr>
          <a:xfrm flipV="1">
            <a:off x="7698597" y="2260949"/>
            <a:ext cx="524740" cy="2891119"/>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FD8C6901-AE2E-4375-072C-A8E26F641E88}"/>
              </a:ext>
            </a:extLst>
          </p:cNvPr>
          <p:cNvSpPr txBox="1"/>
          <p:nvPr/>
        </p:nvSpPr>
        <p:spPr>
          <a:xfrm>
            <a:off x="401781" y="263236"/>
            <a:ext cx="3361328" cy="523220"/>
          </a:xfrm>
          <a:prstGeom prst="rect">
            <a:avLst/>
          </a:prstGeom>
          <a:noFill/>
        </p:spPr>
        <p:txBody>
          <a:bodyPr wrap="square" rtlCol="0">
            <a:spAutoFit/>
          </a:bodyPr>
          <a:lstStyle/>
          <a:p>
            <a:r>
              <a:rPr lang="en-AT" sz="2800" dirty="0"/>
              <a:t>Technology Stack</a:t>
            </a:r>
          </a:p>
        </p:txBody>
      </p:sp>
      <p:sp>
        <p:nvSpPr>
          <p:cNvPr id="14" name="Oval 13">
            <a:extLst>
              <a:ext uri="{FF2B5EF4-FFF2-40B4-BE49-F238E27FC236}">
                <a16:creationId xmlns:a16="http://schemas.microsoft.com/office/drawing/2014/main" id="{BE754D5D-437E-1FB9-DE16-08892C621509}"/>
              </a:ext>
            </a:extLst>
          </p:cNvPr>
          <p:cNvSpPr/>
          <p:nvPr/>
        </p:nvSpPr>
        <p:spPr>
          <a:xfrm>
            <a:off x="5647849" y="1846788"/>
            <a:ext cx="153444" cy="1614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E7845F8B-0148-522C-22F7-D9ED34427637}"/>
              </a:ext>
            </a:extLst>
          </p:cNvPr>
          <p:cNvSpPr/>
          <p:nvPr/>
        </p:nvSpPr>
        <p:spPr>
          <a:xfrm>
            <a:off x="6555917" y="2112700"/>
            <a:ext cx="153444" cy="1614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019132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Impact of a Vision - DR MANI">
            <a:extLst>
              <a:ext uri="{FF2B5EF4-FFF2-40B4-BE49-F238E27FC236}">
                <a16:creationId xmlns:a16="http://schemas.microsoft.com/office/drawing/2014/main" id="{7F1EEE0E-FC3C-7963-1933-69CC091147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83" t="435" r="15759" b="-435"/>
          <a:stretch/>
        </p:blipFill>
        <p:spPr bwMode="auto">
          <a:xfrm>
            <a:off x="-10758" y="-31684"/>
            <a:ext cx="8322747" cy="69537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E2EBC2-EDF5-A74E-FD48-BB981C2DB93A}"/>
              </a:ext>
            </a:extLst>
          </p:cNvPr>
          <p:cNvSpPr txBox="1"/>
          <p:nvPr/>
        </p:nvSpPr>
        <p:spPr>
          <a:xfrm>
            <a:off x="9952768" y="1621261"/>
            <a:ext cx="2042008" cy="369332"/>
          </a:xfrm>
          <a:prstGeom prst="rect">
            <a:avLst/>
          </a:prstGeom>
          <a:noFill/>
        </p:spPr>
        <p:txBody>
          <a:bodyPr wrap="square" rtlCol="0">
            <a:spAutoFit/>
          </a:bodyPr>
          <a:lstStyle/>
          <a:p>
            <a:r>
              <a:rPr lang="en-AT" dirty="0">
                <a:solidFill>
                  <a:srgbClr val="3D3270"/>
                </a:solidFill>
              </a:rPr>
              <a:t>1 Megatron of data</a:t>
            </a:r>
          </a:p>
        </p:txBody>
      </p:sp>
      <p:grpSp>
        <p:nvGrpSpPr>
          <p:cNvPr id="9" name="Group 8">
            <a:extLst>
              <a:ext uri="{FF2B5EF4-FFF2-40B4-BE49-F238E27FC236}">
                <a16:creationId xmlns:a16="http://schemas.microsoft.com/office/drawing/2014/main" id="{9C887E07-C863-F991-DAE3-CF002A44F3A3}"/>
              </a:ext>
            </a:extLst>
          </p:cNvPr>
          <p:cNvGrpSpPr/>
          <p:nvPr/>
        </p:nvGrpSpPr>
        <p:grpSpPr>
          <a:xfrm>
            <a:off x="8437977" y="2824834"/>
            <a:ext cx="2095144" cy="1944717"/>
            <a:chOff x="8437977" y="2824834"/>
            <a:chExt cx="2095144" cy="1944717"/>
          </a:xfrm>
        </p:grpSpPr>
        <p:pic>
          <p:nvPicPr>
            <p:cNvPr id="3074" name="Picture 2" descr="Barn, crop, cultivating, cultivation, farm, farmer, farming icon">
              <a:extLst>
                <a:ext uri="{FF2B5EF4-FFF2-40B4-BE49-F238E27FC236}">
                  <a16:creationId xmlns:a16="http://schemas.microsoft.com/office/drawing/2014/main" id="{957B1EFE-FA61-42B7-D4EB-99906C7C4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7977" y="2824834"/>
              <a:ext cx="1944717" cy="19447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37DF8C5-7FE0-ADAE-D997-322DAA49CBAB}"/>
                </a:ext>
              </a:extLst>
            </p:cNvPr>
            <p:cNvPicPr>
              <a:picLocks noChangeAspect="1"/>
            </p:cNvPicPr>
            <p:nvPr/>
          </p:nvPicPr>
          <p:blipFill>
            <a:blip r:embed="rId5"/>
            <a:stretch>
              <a:fillRect/>
            </a:stretch>
          </p:blipFill>
          <p:spPr>
            <a:xfrm>
              <a:off x="9225509" y="3671109"/>
              <a:ext cx="1307612" cy="928820"/>
            </a:xfrm>
            <a:prstGeom prst="rect">
              <a:avLst/>
            </a:prstGeom>
          </p:spPr>
        </p:pic>
      </p:grpSp>
      <p:sp>
        <p:nvSpPr>
          <p:cNvPr id="3" name="TextBox 2">
            <a:extLst>
              <a:ext uri="{FF2B5EF4-FFF2-40B4-BE49-F238E27FC236}">
                <a16:creationId xmlns:a16="http://schemas.microsoft.com/office/drawing/2014/main" id="{39718508-7852-C042-D534-130A144DB6E0}"/>
              </a:ext>
            </a:extLst>
          </p:cNvPr>
          <p:cNvSpPr txBox="1"/>
          <p:nvPr/>
        </p:nvSpPr>
        <p:spPr>
          <a:xfrm>
            <a:off x="10763349" y="3536171"/>
            <a:ext cx="1114408" cy="369332"/>
          </a:xfrm>
          <a:prstGeom prst="rect">
            <a:avLst/>
          </a:prstGeom>
          <a:noFill/>
        </p:spPr>
        <p:txBody>
          <a:bodyPr wrap="none" rtlCol="0">
            <a:spAutoFit/>
          </a:bodyPr>
          <a:lstStyle/>
          <a:p>
            <a:r>
              <a:rPr lang="en-AT" dirty="0">
                <a:solidFill>
                  <a:srgbClr val="3D3270"/>
                </a:solidFill>
              </a:rPr>
              <a:t>100+ bots</a:t>
            </a:r>
          </a:p>
        </p:txBody>
      </p:sp>
      <p:pic>
        <p:nvPicPr>
          <p:cNvPr id="3100" name="Picture 28" descr="Sql Database Clipart - Database Icon Png Small , Free Transparent ...">
            <a:extLst>
              <a:ext uri="{FF2B5EF4-FFF2-40B4-BE49-F238E27FC236}">
                <a16:creationId xmlns:a16="http://schemas.microsoft.com/office/drawing/2014/main" id="{994C44A8-3D27-829C-B3BA-F4AB3E1EB6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7" t="2480" r="4796" b="8358"/>
          <a:stretch/>
        </p:blipFill>
        <p:spPr bwMode="auto">
          <a:xfrm>
            <a:off x="8437977" y="933886"/>
            <a:ext cx="1440000" cy="17280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6A12316-26D2-CDB1-495D-D889F813677B}"/>
              </a:ext>
            </a:extLst>
          </p:cNvPr>
          <p:cNvSpPr txBox="1"/>
          <p:nvPr/>
        </p:nvSpPr>
        <p:spPr>
          <a:xfrm>
            <a:off x="10238040" y="5573985"/>
            <a:ext cx="1795043" cy="369332"/>
          </a:xfrm>
          <a:prstGeom prst="rect">
            <a:avLst/>
          </a:prstGeom>
          <a:noFill/>
        </p:spPr>
        <p:txBody>
          <a:bodyPr wrap="none" rtlCol="0">
            <a:spAutoFit/>
          </a:bodyPr>
          <a:lstStyle/>
          <a:p>
            <a:r>
              <a:rPr lang="en-AT" dirty="0">
                <a:solidFill>
                  <a:srgbClr val="3D3270"/>
                </a:solidFill>
              </a:rPr>
              <a:t>7 to rule them all</a:t>
            </a:r>
          </a:p>
        </p:txBody>
      </p:sp>
      <p:pic>
        <p:nvPicPr>
          <p:cNvPr id="8" name="Picture 7">
            <a:extLst>
              <a:ext uri="{FF2B5EF4-FFF2-40B4-BE49-F238E27FC236}">
                <a16:creationId xmlns:a16="http://schemas.microsoft.com/office/drawing/2014/main" id="{69E918C7-20B7-5C5C-BAA9-4D8AA2E989E4}"/>
              </a:ext>
            </a:extLst>
          </p:cNvPr>
          <p:cNvPicPr>
            <a:picLocks noChangeAspect="1"/>
          </p:cNvPicPr>
          <p:nvPr/>
        </p:nvPicPr>
        <p:blipFill>
          <a:blip r:embed="rId7"/>
          <a:stretch>
            <a:fillRect/>
          </a:stretch>
        </p:blipFill>
        <p:spPr>
          <a:xfrm>
            <a:off x="8387295" y="4989356"/>
            <a:ext cx="1827041" cy="1424473"/>
          </a:xfrm>
          <a:prstGeom prst="rect">
            <a:avLst/>
          </a:prstGeom>
        </p:spPr>
      </p:pic>
      <p:sp>
        <p:nvSpPr>
          <p:cNvPr id="10" name="TextBox 9">
            <a:extLst>
              <a:ext uri="{FF2B5EF4-FFF2-40B4-BE49-F238E27FC236}">
                <a16:creationId xmlns:a16="http://schemas.microsoft.com/office/drawing/2014/main" id="{784C5F16-B706-7E39-9A2C-05456ADF4FAD}"/>
              </a:ext>
            </a:extLst>
          </p:cNvPr>
          <p:cNvSpPr txBox="1"/>
          <p:nvPr/>
        </p:nvSpPr>
        <p:spPr>
          <a:xfrm>
            <a:off x="4214490" y="0"/>
            <a:ext cx="4160493" cy="523220"/>
          </a:xfrm>
          <a:prstGeom prst="rect">
            <a:avLst/>
          </a:prstGeom>
          <a:noFill/>
        </p:spPr>
        <p:txBody>
          <a:bodyPr wrap="square" rtlCol="0">
            <a:spAutoFit/>
          </a:bodyPr>
          <a:lstStyle/>
          <a:p>
            <a:r>
              <a:rPr lang="en-AT" sz="2800" dirty="0">
                <a:solidFill>
                  <a:schemeClr val="bg1"/>
                </a:solidFill>
              </a:rPr>
              <a:t>Where are we heading to?</a:t>
            </a:r>
          </a:p>
        </p:txBody>
      </p:sp>
    </p:spTree>
    <p:extLst>
      <p:ext uri="{BB962C8B-B14F-4D97-AF65-F5344CB8AC3E}">
        <p14:creationId xmlns:p14="http://schemas.microsoft.com/office/powerpoint/2010/main" val="3487341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76">
            <a:extLst>
              <a:ext uri="{FF2B5EF4-FFF2-40B4-BE49-F238E27FC236}">
                <a16:creationId xmlns:a16="http://schemas.microsoft.com/office/drawing/2014/main" id="{BEA6EF6B-5E5C-CF81-D4E0-FFA76F1E9215}"/>
              </a:ext>
            </a:extLst>
          </p:cNvPr>
          <p:cNvGrpSpPr/>
          <p:nvPr/>
        </p:nvGrpSpPr>
        <p:grpSpPr>
          <a:xfrm flipH="1">
            <a:off x="6237919" y="3124918"/>
            <a:ext cx="1036628" cy="1902146"/>
            <a:chOff x="4945536" y="2400018"/>
            <a:chExt cx="1036628" cy="1902146"/>
          </a:xfrm>
        </p:grpSpPr>
        <p:cxnSp>
          <p:nvCxnSpPr>
            <p:cNvPr id="5" name="Elbow Connector 49">
              <a:extLst>
                <a:ext uri="{FF2B5EF4-FFF2-40B4-BE49-F238E27FC236}">
                  <a16:creationId xmlns:a16="http://schemas.microsoft.com/office/drawing/2014/main" id="{0D8A88C2-68F3-E2D9-BD65-520B016DCEBA}"/>
                </a:ext>
              </a:extLst>
            </p:cNvPr>
            <p:cNvCxnSpPr>
              <a:cxnSpLocks/>
              <a:endCxn id="14" idx="2"/>
            </p:cNvCxnSpPr>
            <p:nvPr/>
          </p:nvCxnSpPr>
          <p:spPr>
            <a:xfrm flipH="1" flipV="1">
              <a:off x="4945536" y="4102128"/>
              <a:ext cx="438612" cy="174546"/>
            </a:xfrm>
            <a:prstGeom prst="bentConnector3">
              <a:avLst>
                <a:gd name="adj1" fmla="val 363"/>
              </a:avLst>
            </a:prstGeom>
            <a:ln w="254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 name="Elbow Connector 50">
              <a:extLst>
                <a:ext uri="{FF2B5EF4-FFF2-40B4-BE49-F238E27FC236}">
                  <a16:creationId xmlns:a16="http://schemas.microsoft.com/office/drawing/2014/main" id="{8EBEC930-0D08-4D7D-A1C9-1AEE73EC57F8}"/>
                </a:ext>
              </a:extLst>
            </p:cNvPr>
            <p:cNvCxnSpPr>
              <a:cxnSpLocks/>
              <a:endCxn id="15" idx="2"/>
            </p:cNvCxnSpPr>
            <p:nvPr/>
          </p:nvCxnSpPr>
          <p:spPr>
            <a:xfrm rot="16200000" flipV="1">
              <a:off x="4512777" y="2832777"/>
              <a:ext cx="1902146" cy="1036628"/>
            </a:xfrm>
            <a:prstGeom prst="bentConnector2">
              <a:avLst/>
            </a:prstGeom>
            <a:ln w="254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Elbow Connector 51">
              <a:extLst>
                <a:ext uri="{FF2B5EF4-FFF2-40B4-BE49-F238E27FC236}">
                  <a16:creationId xmlns:a16="http://schemas.microsoft.com/office/drawing/2014/main" id="{F960D7EA-AC10-C1B7-00E5-3A7FAF53DB74}"/>
                </a:ext>
              </a:extLst>
            </p:cNvPr>
            <p:cNvCxnSpPr>
              <a:cxnSpLocks/>
              <a:endCxn id="13" idx="2"/>
            </p:cNvCxnSpPr>
            <p:nvPr/>
          </p:nvCxnSpPr>
          <p:spPr>
            <a:xfrm rot="16200000" flipV="1">
              <a:off x="4790241" y="3406368"/>
              <a:ext cx="1034094" cy="723504"/>
            </a:xfrm>
            <a:prstGeom prst="bentConnector2">
              <a:avLst/>
            </a:prstGeom>
            <a:ln w="254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8" name="그룹 27">
            <a:extLst>
              <a:ext uri="{FF2B5EF4-FFF2-40B4-BE49-F238E27FC236}">
                <a16:creationId xmlns:a16="http://schemas.microsoft.com/office/drawing/2014/main" id="{14CA947F-B375-9902-D9B5-55BF1C44A440}"/>
              </a:ext>
            </a:extLst>
          </p:cNvPr>
          <p:cNvGrpSpPr/>
          <p:nvPr/>
        </p:nvGrpSpPr>
        <p:grpSpPr>
          <a:xfrm>
            <a:off x="4952550" y="2629722"/>
            <a:ext cx="1008255" cy="2404332"/>
            <a:chOff x="4952550" y="2369464"/>
            <a:chExt cx="1008255" cy="2404332"/>
          </a:xfrm>
        </p:grpSpPr>
        <p:cxnSp>
          <p:nvCxnSpPr>
            <p:cNvPr id="9" name="Elbow Connector 49">
              <a:extLst>
                <a:ext uri="{FF2B5EF4-FFF2-40B4-BE49-F238E27FC236}">
                  <a16:creationId xmlns:a16="http://schemas.microsoft.com/office/drawing/2014/main" id="{769BF83C-EFDB-6761-A7BD-7265C938D8BF}"/>
                </a:ext>
              </a:extLst>
            </p:cNvPr>
            <p:cNvCxnSpPr>
              <a:cxnSpLocks/>
              <a:endCxn id="17" idx="6"/>
            </p:cNvCxnSpPr>
            <p:nvPr/>
          </p:nvCxnSpPr>
          <p:spPr>
            <a:xfrm rot="16200000" flipV="1">
              <a:off x="4803199" y="4220927"/>
              <a:ext cx="702220" cy="403518"/>
            </a:xfrm>
            <a:prstGeom prst="bentConnector2">
              <a:avLst/>
            </a:prstGeom>
            <a:ln w="254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 name="Elbow Connector 50">
              <a:extLst>
                <a:ext uri="{FF2B5EF4-FFF2-40B4-BE49-F238E27FC236}">
                  <a16:creationId xmlns:a16="http://schemas.microsoft.com/office/drawing/2014/main" id="{124ADA7D-B6A1-D65A-1A0A-4436F7FC3131}"/>
                </a:ext>
              </a:extLst>
            </p:cNvPr>
            <p:cNvCxnSpPr>
              <a:cxnSpLocks/>
              <a:endCxn id="12" idx="6"/>
            </p:cNvCxnSpPr>
            <p:nvPr/>
          </p:nvCxnSpPr>
          <p:spPr>
            <a:xfrm rot="16200000" flipV="1">
              <a:off x="4254512" y="3067502"/>
              <a:ext cx="2404332" cy="1008255"/>
            </a:xfrm>
            <a:prstGeom prst="bentConnector2">
              <a:avLst/>
            </a:prstGeom>
            <a:ln w="254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51">
              <a:extLst>
                <a:ext uri="{FF2B5EF4-FFF2-40B4-BE49-F238E27FC236}">
                  <a16:creationId xmlns:a16="http://schemas.microsoft.com/office/drawing/2014/main" id="{334F2794-72F3-DD65-5E74-3749F6AC4D13}"/>
                </a:ext>
              </a:extLst>
            </p:cNvPr>
            <p:cNvCxnSpPr>
              <a:cxnSpLocks/>
              <a:endCxn id="16" idx="6"/>
            </p:cNvCxnSpPr>
            <p:nvPr/>
          </p:nvCxnSpPr>
          <p:spPr>
            <a:xfrm rot="16200000" flipV="1">
              <a:off x="4528346" y="3644724"/>
              <a:ext cx="1553276" cy="704867"/>
            </a:xfrm>
            <a:prstGeom prst="bentConnector2">
              <a:avLst/>
            </a:prstGeom>
            <a:ln w="254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3A51A07A-BB08-5F58-4631-6BE16895CF72}"/>
              </a:ext>
            </a:extLst>
          </p:cNvPr>
          <p:cNvSpPr/>
          <p:nvPr/>
        </p:nvSpPr>
        <p:spPr>
          <a:xfrm>
            <a:off x="4280881" y="2033629"/>
            <a:ext cx="671669" cy="671669"/>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12">
            <a:extLst>
              <a:ext uri="{FF2B5EF4-FFF2-40B4-BE49-F238E27FC236}">
                <a16:creationId xmlns:a16="http://schemas.microsoft.com/office/drawing/2014/main" id="{EB5E7694-CA9C-636E-7586-F57162E05D27}"/>
              </a:ext>
            </a:extLst>
          </p:cNvPr>
          <p:cNvSpPr/>
          <p:nvPr/>
        </p:nvSpPr>
        <p:spPr>
          <a:xfrm>
            <a:off x="7274547" y="3379880"/>
            <a:ext cx="671669" cy="671669"/>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Oval 13">
            <a:extLst>
              <a:ext uri="{FF2B5EF4-FFF2-40B4-BE49-F238E27FC236}">
                <a16:creationId xmlns:a16="http://schemas.microsoft.com/office/drawing/2014/main" id="{89786018-4EDB-B8D2-D138-EF5BB073BE42}"/>
              </a:ext>
            </a:extLst>
          </p:cNvPr>
          <p:cNvSpPr/>
          <p:nvPr/>
        </p:nvSpPr>
        <p:spPr>
          <a:xfrm>
            <a:off x="7274547" y="4230935"/>
            <a:ext cx="671669" cy="671669"/>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Oval 14">
            <a:extLst>
              <a:ext uri="{FF2B5EF4-FFF2-40B4-BE49-F238E27FC236}">
                <a16:creationId xmlns:a16="http://schemas.microsoft.com/office/drawing/2014/main" id="{54B82DBE-EAB9-22CF-1FB8-83BBA1866112}"/>
              </a:ext>
            </a:extLst>
          </p:cNvPr>
          <p:cNvSpPr/>
          <p:nvPr/>
        </p:nvSpPr>
        <p:spPr>
          <a:xfrm>
            <a:off x="7274547" y="2528825"/>
            <a:ext cx="671669" cy="671669"/>
          </a:xfrm>
          <a:prstGeom prst="ellipse">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Oval 15">
            <a:extLst>
              <a:ext uri="{FF2B5EF4-FFF2-40B4-BE49-F238E27FC236}">
                <a16:creationId xmlns:a16="http://schemas.microsoft.com/office/drawing/2014/main" id="{CAE79F4D-AE6A-6E30-8ADD-BACFFB5BA246}"/>
              </a:ext>
            </a:extLst>
          </p:cNvPr>
          <p:cNvSpPr/>
          <p:nvPr/>
        </p:nvSpPr>
        <p:spPr>
          <a:xfrm>
            <a:off x="4280881" y="2884685"/>
            <a:ext cx="671669" cy="671669"/>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Oval 16">
            <a:extLst>
              <a:ext uri="{FF2B5EF4-FFF2-40B4-BE49-F238E27FC236}">
                <a16:creationId xmlns:a16="http://schemas.microsoft.com/office/drawing/2014/main" id="{128981BC-BF92-A908-621D-0EAAD91DA5F6}"/>
              </a:ext>
            </a:extLst>
          </p:cNvPr>
          <p:cNvSpPr/>
          <p:nvPr/>
        </p:nvSpPr>
        <p:spPr>
          <a:xfrm>
            <a:off x="4280881" y="3735741"/>
            <a:ext cx="671669" cy="671669"/>
          </a:xfrm>
          <a:prstGeom prst="ellipse">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Donut 15">
            <a:extLst>
              <a:ext uri="{FF2B5EF4-FFF2-40B4-BE49-F238E27FC236}">
                <a16:creationId xmlns:a16="http://schemas.microsoft.com/office/drawing/2014/main" id="{3E9D1B75-E1CA-ECE1-CE85-FF29B7234BFC}"/>
              </a:ext>
            </a:extLst>
          </p:cNvPr>
          <p:cNvSpPr>
            <a:spLocks/>
          </p:cNvSpPr>
          <p:nvPr/>
        </p:nvSpPr>
        <p:spPr>
          <a:xfrm>
            <a:off x="4412428" y="3024679"/>
            <a:ext cx="414246" cy="414246"/>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9" name="Oval 1">
            <a:extLst>
              <a:ext uri="{FF2B5EF4-FFF2-40B4-BE49-F238E27FC236}">
                <a16:creationId xmlns:a16="http://schemas.microsoft.com/office/drawing/2014/main" id="{2F30A344-76B9-482E-D582-101928CA4A4E}"/>
              </a:ext>
            </a:extLst>
          </p:cNvPr>
          <p:cNvSpPr/>
          <p:nvPr/>
        </p:nvSpPr>
        <p:spPr>
          <a:xfrm>
            <a:off x="4425530" y="3854302"/>
            <a:ext cx="358525" cy="434545"/>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Block Arc 5">
            <a:extLst>
              <a:ext uri="{FF2B5EF4-FFF2-40B4-BE49-F238E27FC236}">
                <a16:creationId xmlns:a16="http://schemas.microsoft.com/office/drawing/2014/main" id="{F6CACADB-BFEF-077D-9615-38A21BB7553D}"/>
              </a:ext>
            </a:extLst>
          </p:cNvPr>
          <p:cNvSpPr>
            <a:spLocks noChangeAspect="1"/>
          </p:cNvSpPr>
          <p:nvPr/>
        </p:nvSpPr>
        <p:spPr>
          <a:xfrm rot="10800000">
            <a:off x="7427781" y="3514510"/>
            <a:ext cx="353424" cy="381116"/>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1" name="자유형: 도형 61">
            <a:extLst>
              <a:ext uri="{FF2B5EF4-FFF2-40B4-BE49-F238E27FC236}">
                <a16:creationId xmlns:a16="http://schemas.microsoft.com/office/drawing/2014/main" id="{922F594B-8566-3F39-C36E-5CC5F9CB3AC8}"/>
              </a:ext>
            </a:extLst>
          </p:cNvPr>
          <p:cNvSpPr>
            <a:spLocks noChangeAspect="1"/>
          </p:cNvSpPr>
          <p:nvPr/>
        </p:nvSpPr>
        <p:spPr>
          <a:xfrm>
            <a:off x="7451733" y="4360198"/>
            <a:ext cx="320785" cy="381117"/>
          </a:xfrm>
          <a:custGeom>
            <a:avLst/>
            <a:gdLst>
              <a:gd name="connsiteX0" fmla="*/ 930704 w 1878694"/>
              <a:gd name="connsiteY0" fmla="*/ 1253732 h 2232028"/>
              <a:gd name="connsiteX1" fmla="*/ 810628 w 1878694"/>
              <a:gd name="connsiteY1" fmla="*/ 1373808 h 2232028"/>
              <a:gd name="connsiteX2" fmla="*/ 845798 w 1878694"/>
              <a:gd name="connsiteY2" fmla="*/ 1458715 h 2232028"/>
              <a:gd name="connsiteX3" fmla="*/ 846153 w 1878694"/>
              <a:gd name="connsiteY3" fmla="*/ 1458954 h 2232028"/>
              <a:gd name="connsiteX4" fmla="*/ 792156 w 1878694"/>
              <a:gd name="connsiteY4" fmla="*/ 1753258 h 2232028"/>
              <a:gd name="connsiteX5" fmla="*/ 1069252 w 1878694"/>
              <a:gd name="connsiteY5" fmla="*/ 1753258 h 2232028"/>
              <a:gd name="connsiteX6" fmla="*/ 1015255 w 1878694"/>
              <a:gd name="connsiteY6" fmla="*/ 1458954 h 2232028"/>
              <a:gd name="connsiteX7" fmla="*/ 1015611 w 1878694"/>
              <a:gd name="connsiteY7" fmla="*/ 1458715 h 2232028"/>
              <a:gd name="connsiteX8" fmla="*/ 1050780 w 1878694"/>
              <a:gd name="connsiteY8" fmla="*/ 1373808 h 2232028"/>
              <a:gd name="connsiteX9" fmla="*/ 930704 w 1878694"/>
              <a:gd name="connsiteY9" fmla="*/ 1253732 h 2232028"/>
              <a:gd name="connsiteX10" fmla="*/ 807360 w 1878694"/>
              <a:gd name="connsiteY10" fmla="*/ 244435 h 2232028"/>
              <a:gd name="connsiteX11" fmla="*/ 509333 w 1878694"/>
              <a:gd name="connsiteY11" fmla="*/ 542462 h 2232028"/>
              <a:gd name="connsiteX12" fmla="*/ 509333 w 1878694"/>
              <a:gd name="connsiteY12" fmla="*/ 853160 h 2232028"/>
              <a:gd name="connsiteX13" fmla="*/ 1352075 w 1878694"/>
              <a:gd name="connsiteY13" fmla="*/ 853160 h 2232028"/>
              <a:gd name="connsiteX14" fmla="*/ 1352075 w 1878694"/>
              <a:gd name="connsiteY14" fmla="*/ 542462 h 2232028"/>
              <a:gd name="connsiteX15" fmla="*/ 1054048 w 1878694"/>
              <a:gd name="connsiteY15" fmla="*/ 244435 h 2232028"/>
              <a:gd name="connsiteX16" fmla="*/ 766274 w 1878694"/>
              <a:gd name="connsiteY16" fmla="*/ 0 h 2232028"/>
              <a:gd name="connsiteX17" fmla="*/ 1095134 w 1878694"/>
              <a:gd name="connsiteY17" fmla="*/ 0 h 2232028"/>
              <a:gd name="connsiteX18" fmla="*/ 1591384 w 1878694"/>
              <a:gd name="connsiteY18" fmla="*/ 496250 h 2232028"/>
              <a:gd name="connsiteX19" fmla="*/ 1591384 w 1878694"/>
              <a:gd name="connsiteY19" fmla="*/ 853160 h 2232028"/>
              <a:gd name="connsiteX20" fmla="*/ 1704295 w 1878694"/>
              <a:gd name="connsiteY20" fmla="*/ 853160 h 2232028"/>
              <a:gd name="connsiteX21" fmla="*/ 1878694 w 1878694"/>
              <a:gd name="connsiteY21" fmla="*/ 1027559 h 2232028"/>
              <a:gd name="connsiteX22" fmla="*/ 1878694 w 1878694"/>
              <a:gd name="connsiteY22" fmla="*/ 2057629 h 2232028"/>
              <a:gd name="connsiteX23" fmla="*/ 1704295 w 1878694"/>
              <a:gd name="connsiteY23" fmla="*/ 2232028 h 2232028"/>
              <a:gd name="connsiteX24" fmla="*/ 174399 w 1878694"/>
              <a:gd name="connsiteY24" fmla="*/ 2232028 h 2232028"/>
              <a:gd name="connsiteX25" fmla="*/ 0 w 1878694"/>
              <a:gd name="connsiteY25" fmla="*/ 2057629 h 2232028"/>
              <a:gd name="connsiteX26" fmla="*/ 0 w 1878694"/>
              <a:gd name="connsiteY26" fmla="*/ 1027559 h 2232028"/>
              <a:gd name="connsiteX27" fmla="*/ 174399 w 1878694"/>
              <a:gd name="connsiteY27" fmla="*/ 853160 h 2232028"/>
              <a:gd name="connsiteX28" fmla="*/ 270024 w 1878694"/>
              <a:gd name="connsiteY28" fmla="*/ 853160 h 2232028"/>
              <a:gd name="connsiteX29" fmla="*/ 270024 w 1878694"/>
              <a:gd name="connsiteY29" fmla="*/ 496250 h 2232028"/>
              <a:gd name="connsiteX30" fmla="*/ 766274 w 1878694"/>
              <a:gd name="connsiteY30" fmla="*/ 0 h 223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8694" h="2232028">
                <a:moveTo>
                  <a:pt x="930704" y="1253732"/>
                </a:moveTo>
                <a:cubicBezTo>
                  <a:pt x="864388" y="1253732"/>
                  <a:pt x="810628" y="1307492"/>
                  <a:pt x="810628" y="1373808"/>
                </a:cubicBezTo>
                <a:cubicBezTo>
                  <a:pt x="810628" y="1406966"/>
                  <a:pt x="824068" y="1436985"/>
                  <a:pt x="845798" y="1458715"/>
                </a:cubicBezTo>
                <a:lnTo>
                  <a:pt x="846153" y="1458954"/>
                </a:lnTo>
                <a:lnTo>
                  <a:pt x="792156" y="1753258"/>
                </a:lnTo>
                <a:lnTo>
                  <a:pt x="1069252" y="1753258"/>
                </a:lnTo>
                <a:lnTo>
                  <a:pt x="1015255" y="1458954"/>
                </a:lnTo>
                <a:lnTo>
                  <a:pt x="1015611" y="1458715"/>
                </a:lnTo>
                <a:cubicBezTo>
                  <a:pt x="1037340" y="1436985"/>
                  <a:pt x="1050780" y="1406966"/>
                  <a:pt x="1050780" y="1373808"/>
                </a:cubicBezTo>
                <a:cubicBezTo>
                  <a:pt x="1050780" y="1307492"/>
                  <a:pt x="997020" y="1253732"/>
                  <a:pt x="930704" y="1253732"/>
                </a:cubicBezTo>
                <a:close/>
                <a:moveTo>
                  <a:pt x="807360" y="244435"/>
                </a:moveTo>
                <a:cubicBezTo>
                  <a:pt x="642764" y="244435"/>
                  <a:pt x="509333" y="377866"/>
                  <a:pt x="509333" y="542462"/>
                </a:cubicBezTo>
                <a:lnTo>
                  <a:pt x="509333" y="853160"/>
                </a:lnTo>
                <a:lnTo>
                  <a:pt x="1352075" y="853160"/>
                </a:lnTo>
                <a:lnTo>
                  <a:pt x="1352075" y="542462"/>
                </a:lnTo>
                <a:cubicBezTo>
                  <a:pt x="1352075" y="377866"/>
                  <a:pt x="1218644" y="244435"/>
                  <a:pt x="1054048" y="244435"/>
                </a:cubicBezTo>
                <a:close/>
                <a:moveTo>
                  <a:pt x="766274" y="0"/>
                </a:moveTo>
                <a:lnTo>
                  <a:pt x="1095134" y="0"/>
                </a:lnTo>
                <a:cubicBezTo>
                  <a:pt x="1369205" y="0"/>
                  <a:pt x="1591384" y="222179"/>
                  <a:pt x="1591384" y="496250"/>
                </a:cubicBezTo>
                <a:lnTo>
                  <a:pt x="1591384" y="853160"/>
                </a:lnTo>
                <a:lnTo>
                  <a:pt x="1704295" y="853160"/>
                </a:lnTo>
                <a:cubicBezTo>
                  <a:pt x="1800613" y="853160"/>
                  <a:pt x="1878694" y="931241"/>
                  <a:pt x="1878694" y="1027559"/>
                </a:cubicBezTo>
                <a:lnTo>
                  <a:pt x="1878694" y="2057629"/>
                </a:lnTo>
                <a:cubicBezTo>
                  <a:pt x="1878694" y="2153947"/>
                  <a:pt x="1800613" y="2232028"/>
                  <a:pt x="1704295" y="2232028"/>
                </a:cubicBezTo>
                <a:lnTo>
                  <a:pt x="174399" y="2232028"/>
                </a:lnTo>
                <a:cubicBezTo>
                  <a:pt x="78081" y="2232028"/>
                  <a:pt x="0" y="2153947"/>
                  <a:pt x="0" y="2057629"/>
                </a:cubicBezTo>
                <a:lnTo>
                  <a:pt x="0" y="1027559"/>
                </a:lnTo>
                <a:cubicBezTo>
                  <a:pt x="0" y="931241"/>
                  <a:pt x="78081" y="853160"/>
                  <a:pt x="174399" y="853160"/>
                </a:cubicBezTo>
                <a:lnTo>
                  <a:pt x="270024" y="853160"/>
                </a:lnTo>
                <a:lnTo>
                  <a:pt x="270024" y="496250"/>
                </a:lnTo>
                <a:cubicBezTo>
                  <a:pt x="270024" y="222179"/>
                  <a:pt x="492203" y="0"/>
                  <a:pt x="7662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2" name="Freeform: Shape 1538">
            <a:extLst>
              <a:ext uri="{FF2B5EF4-FFF2-40B4-BE49-F238E27FC236}">
                <a16:creationId xmlns:a16="http://schemas.microsoft.com/office/drawing/2014/main" id="{4706980C-A340-0E43-1283-4CB93D1E90FE}"/>
              </a:ext>
            </a:extLst>
          </p:cNvPr>
          <p:cNvSpPr/>
          <p:nvPr/>
        </p:nvSpPr>
        <p:spPr>
          <a:xfrm>
            <a:off x="7436469" y="2692405"/>
            <a:ext cx="336049" cy="397579"/>
          </a:xfrm>
          <a:custGeom>
            <a:avLst/>
            <a:gdLst>
              <a:gd name="connsiteX0" fmla="*/ 836990 w 836628"/>
              <a:gd name="connsiteY0" fmla="*/ 121252 h 989814"/>
              <a:gd name="connsiteX1" fmla="*/ 791623 w 836628"/>
              <a:gd name="connsiteY1" fmla="*/ 82956 h 989814"/>
              <a:gd name="connsiteX2" fmla="*/ 436351 w 836628"/>
              <a:gd name="connsiteY2" fmla="*/ 6363 h 989814"/>
              <a:gd name="connsiteX3" fmla="*/ 401589 w 836628"/>
              <a:gd name="connsiteY3" fmla="*/ 6952 h 989814"/>
              <a:gd name="connsiteX4" fmla="*/ 45727 w 836628"/>
              <a:gd name="connsiteY4" fmla="*/ 82367 h 989814"/>
              <a:gd name="connsiteX5" fmla="*/ 1539 w 836628"/>
              <a:gd name="connsiteY5" fmla="*/ 119485 h 989814"/>
              <a:gd name="connsiteX6" fmla="*/ 13323 w 836628"/>
              <a:gd name="connsiteY6" fmla="*/ 434104 h 989814"/>
              <a:gd name="connsiteX7" fmla="*/ 102288 w 836628"/>
              <a:gd name="connsiteY7" fmla="*/ 712195 h 989814"/>
              <a:gd name="connsiteX8" fmla="*/ 390984 w 836628"/>
              <a:gd name="connsiteY8" fmla="*/ 985572 h 989814"/>
              <a:gd name="connsiteX9" fmla="*/ 447545 w 836628"/>
              <a:gd name="connsiteY9" fmla="*/ 984983 h 989814"/>
              <a:gd name="connsiteX10" fmla="*/ 682037 w 836628"/>
              <a:gd name="connsiteY10" fmla="*/ 781128 h 989814"/>
              <a:gd name="connsiteX11" fmla="*/ 807531 w 836628"/>
              <a:gd name="connsiteY11" fmla="*/ 525426 h 989814"/>
              <a:gd name="connsiteX12" fmla="*/ 836401 w 836628"/>
              <a:gd name="connsiteY12" fmla="*/ 209628 h 989814"/>
              <a:gd name="connsiteX13" fmla="*/ 836990 w 836628"/>
              <a:gd name="connsiteY13" fmla="*/ 121252 h 989814"/>
              <a:gd name="connsiteX14" fmla="*/ 588947 w 836628"/>
              <a:gd name="connsiteY14" fmla="*/ 544280 h 989814"/>
              <a:gd name="connsiteX15" fmla="*/ 500571 w 836628"/>
              <a:gd name="connsiteY15" fmla="*/ 544280 h 989814"/>
              <a:gd name="connsiteX16" fmla="*/ 472880 w 836628"/>
              <a:gd name="connsiteY16" fmla="*/ 571971 h 989814"/>
              <a:gd name="connsiteX17" fmla="*/ 472880 w 836628"/>
              <a:gd name="connsiteY17" fmla="*/ 654456 h 989814"/>
              <a:gd name="connsiteX18" fmla="*/ 428691 w 836628"/>
              <a:gd name="connsiteY18" fmla="*/ 697466 h 989814"/>
              <a:gd name="connsiteX19" fmla="*/ 405124 w 836628"/>
              <a:gd name="connsiteY19" fmla="*/ 697466 h 989814"/>
              <a:gd name="connsiteX20" fmla="*/ 365650 w 836628"/>
              <a:gd name="connsiteY20" fmla="*/ 658580 h 989814"/>
              <a:gd name="connsiteX21" fmla="*/ 365650 w 836628"/>
              <a:gd name="connsiteY21" fmla="*/ 614392 h 989814"/>
              <a:gd name="connsiteX22" fmla="*/ 295538 w 836628"/>
              <a:gd name="connsiteY22" fmla="*/ 544280 h 989814"/>
              <a:gd name="connsiteX23" fmla="*/ 280808 w 836628"/>
              <a:gd name="connsiteY23" fmla="*/ 544280 h 989814"/>
              <a:gd name="connsiteX24" fmla="*/ 212464 w 836628"/>
              <a:gd name="connsiteY24" fmla="*/ 472400 h 989814"/>
              <a:gd name="connsiteX25" fmla="*/ 250761 w 836628"/>
              <a:gd name="connsiteY25" fmla="*/ 434104 h 989814"/>
              <a:gd name="connsiteX26" fmla="*/ 330299 w 836628"/>
              <a:gd name="connsiteY26" fmla="*/ 434104 h 989814"/>
              <a:gd name="connsiteX27" fmla="*/ 366239 w 836628"/>
              <a:gd name="connsiteY27" fmla="*/ 399343 h 989814"/>
              <a:gd name="connsiteX28" fmla="*/ 365650 w 836628"/>
              <a:gd name="connsiteY28" fmla="*/ 319804 h 989814"/>
              <a:gd name="connsiteX29" fmla="*/ 405124 w 836628"/>
              <a:gd name="connsiteY29" fmla="*/ 280329 h 989814"/>
              <a:gd name="connsiteX30" fmla="*/ 437529 w 836628"/>
              <a:gd name="connsiteY30" fmla="*/ 280919 h 989814"/>
              <a:gd name="connsiteX31" fmla="*/ 472880 w 836628"/>
              <a:gd name="connsiteY31" fmla="*/ 318626 h 989814"/>
              <a:gd name="connsiteX32" fmla="*/ 472880 w 836628"/>
              <a:gd name="connsiteY32" fmla="*/ 401110 h 989814"/>
              <a:gd name="connsiteX33" fmla="*/ 504695 w 836628"/>
              <a:gd name="connsiteY33" fmla="*/ 434104 h 989814"/>
              <a:gd name="connsiteX34" fmla="*/ 584234 w 836628"/>
              <a:gd name="connsiteY34" fmla="*/ 434104 h 989814"/>
              <a:gd name="connsiteX35" fmla="*/ 626654 w 836628"/>
              <a:gd name="connsiteY35" fmla="*/ 477114 h 989814"/>
              <a:gd name="connsiteX36" fmla="*/ 626654 w 836628"/>
              <a:gd name="connsiteY36" fmla="*/ 506573 h 989814"/>
              <a:gd name="connsiteX37" fmla="*/ 588947 w 836628"/>
              <a:gd name="connsiteY37" fmla="*/ 544280 h 98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36628" h="989814">
                <a:moveTo>
                  <a:pt x="836990" y="121252"/>
                </a:moveTo>
                <a:cubicBezTo>
                  <a:pt x="835812" y="80599"/>
                  <a:pt x="831098" y="77064"/>
                  <a:pt x="791623" y="82956"/>
                </a:cubicBezTo>
                <a:cubicBezTo>
                  <a:pt x="663772" y="100631"/>
                  <a:pt x="542991" y="86491"/>
                  <a:pt x="436351" y="6363"/>
                </a:cubicBezTo>
                <a:cubicBezTo>
                  <a:pt x="423978" y="-3064"/>
                  <a:pt x="413373" y="-1296"/>
                  <a:pt x="401589" y="6952"/>
                </a:cubicBezTo>
                <a:cubicBezTo>
                  <a:pt x="294949" y="86491"/>
                  <a:pt x="173579" y="101220"/>
                  <a:pt x="45727" y="82367"/>
                </a:cubicBezTo>
                <a:cubicBezTo>
                  <a:pt x="8020" y="77064"/>
                  <a:pt x="2718" y="81188"/>
                  <a:pt x="1539" y="119485"/>
                </a:cubicBezTo>
                <a:cubicBezTo>
                  <a:pt x="-1407" y="224358"/>
                  <a:pt x="-1407" y="329820"/>
                  <a:pt x="13323" y="434104"/>
                </a:cubicBezTo>
                <a:cubicBezTo>
                  <a:pt x="26874" y="531907"/>
                  <a:pt x="43960" y="629710"/>
                  <a:pt x="102288" y="712195"/>
                </a:cubicBezTo>
                <a:cubicBezTo>
                  <a:pt x="180059" y="821782"/>
                  <a:pt x="276095" y="914282"/>
                  <a:pt x="390984" y="985572"/>
                </a:cubicBezTo>
                <a:cubicBezTo>
                  <a:pt x="411605" y="997945"/>
                  <a:pt x="427513" y="997356"/>
                  <a:pt x="447545" y="984983"/>
                </a:cubicBezTo>
                <a:cubicBezTo>
                  <a:pt x="537689" y="930190"/>
                  <a:pt x="611925" y="858310"/>
                  <a:pt x="682037" y="781128"/>
                </a:cubicBezTo>
                <a:cubicBezTo>
                  <a:pt x="749203" y="707482"/>
                  <a:pt x="787499" y="621462"/>
                  <a:pt x="807531" y="525426"/>
                </a:cubicBezTo>
                <a:cubicBezTo>
                  <a:pt x="829331" y="421142"/>
                  <a:pt x="837579" y="315680"/>
                  <a:pt x="836401" y="209628"/>
                </a:cubicBezTo>
                <a:cubicBezTo>
                  <a:pt x="837579" y="180170"/>
                  <a:pt x="838168" y="150711"/>
                  <a:pt x="836990" y="121252"/>
                </a:cubicBezTo>
                <a:close/>
                <a:moveTo>
                  <a:pt x="588947" y="544280"/>
                </a:moveTo>
                <a:cubicBezTo>
                  <a:pt x="559488" y="544280"/>
                  <a:pt x="530030" y="544869"/>
                  <a:pt x="500571" y="544280"/>
                </a:cubicBezTo>
                <a:cubicBezTo>
                  <a:pt x="479950" y="543691"/>
                  <a:pt x="472290" y="551939"/>
                  <a:pt x="472880" y="571971"/>
                </a:cubicBezTo>
                <a:cubicBezTo>
                  <a:pt x="474058" y="599662"/>
                  <a:pt x="473469" y="626764"/>
                  <a:pt x="472880" y="654456"/>
                </a:cubicBezTo>
                <a:cubicBezTo>
                  <a:pt x="472290" y="689217"/>
                  <a:pt x="464042" y="696876"/>
                  <a:pt x="428691" y="697466"/>
                </a:cubicBezTo>
                <a:cubicBezTo>
                  <a:pt x="421032" y="697466"/>
                  <a:pt x="412784" y="697466"/>
                  <a:pt x="405124" y="697466"/>
                </a:cubicBezTo>
                <a:cubicBezTo>
                  <a:pt x="378612" y="698055"/>
                  <a:pt x="364471" y="686271"/>
                  <a:pt x="365650" y="658580"/>
                </a:cubicBezTo>
                <a:cubicBezTo>
                  <a:pt x="366239" y="643851"/>
                  <a:pt x="365650" y="629121"/>
                  <a:pt x="365650" y="614392"/>
                </a:cubicBezTo>
                <a:cubicBezTo>
                  <a:pt x="365650" y="544280"/>
                  <a:pt x="365650" y="544280"/>
                  <a:pt x="295538" y="544280"/>
                </a:cubicBezTo>
                <a:cubicBezTo>
                  <a:pt x="290824" y="544280"/>
                  <a:pt x="285522" y="544280"/>
                  <a:pt x="280808" y="544280"/>
                </a:cubicBezTo>
                <a:cubicBezTo>
                  <a:pt x="213053" y="544280"/>
                  <a:pt x="208929" y="539567"/>
                  <a:pt x="212464" y="472400"/>
                </a:cubicBezTo>
                <a:cubicBezTo>
                  <a:pt x="213642" y="446477"/>
                  <a:pt x="226604" y="434693"/>
                  <a:pt x="250761" y="434104"/>
                </a:cubicBezTo>
                <a:cubicBezTo>
                  <a:pt x="277273" y="433515"/>
                  <a:pt x="303786" y="432337"/>
                  <a:pt x="330299" y="434104"/>
                </a:cubicBezTo>
                <a:cubicBezTo>
                  <a:pt x="356812" y="435872"/>
                  <a:pt x="368006" y="427034"/>
                  <a:pt x="366239" y="399343"/>
                </a:cubicBezTo>
                <a:cubicBezTo>
                  <a:pt x="364471" y="372830"/>
                  <a:pt x="366239" y="346317"/>
                  <a:pt x="365650" y="319804"/>
                </a:cubicBezTo>
                <a:cubicBezTo>
                  <a:pt x="365061" y="292702"/>
                  <a:pt x="378612" y="280329"/>
                  <a:pt x="405124" y="280329"/>
                </a:cubicBezTo>
                <a:cubicBezTo>
                  <a:pt x="415730" y="280329"/>
                  <a:pt x="426924" y="280329"/>
                  <a:pt x="437529" y="280919"/>
                </a:cubicBezTo>
                <a:cubicBezTo>
                  <a:pt x="461096" y="282686"/>
                  <a:pt x="473469" y="294470"/>
                  <a:pt x="472880" y="318626"/>
                </a:cubicBezTo>
                <a:cubicBezTo>
                  <a:pt x="472880" y="346317"/>
                  <a:pt x="474058" y="373419"/>
                  <a:pt x="472880" y="401110"/>
                </a:cubicBezTo>
                <a:cubicBezTo>
                  <a:pt x="471701" y="424677"/>
                  <a:pt x="479950" y="435283"/>
                  <a:pt x="504695" y="434104"/>
                </a:cubicBezTo>
                <a:cubicBezTo>
                  <a:pt x="531208" y="432337"/>
                  <a:pt x="557721" y="433515"/>
                  <a:pt x="584234" y="434104"/>
                </a:cubicBezTo>
                <a:cubicBezTo>
                  <a:pt x="616638" y="435283"/>
                  <a:pt x="626065" y="444709"/>
                  <a:pt x="626654" y="477114"/>
                </a:cubicBezTo>
                <a:cubicBezTo>
                  <a:pt x="626654" y="487130"/>
                  <a:pt x="626654" y="496557"/>
                  <a:pt x="626654" y="506573"/>
                </a:cubicBezTo>
                <a:cubicBezTo>
                  <a:pt x="627244" y="532496"/>
                  <a:pt x="613693" y="544280"/>
                  <a:pt x="588947" y="544280"/>
                </a:cubicBezTo>
                <a:close/>
              </a:path>
            </a:pathLst>
          </a:custGeom>
          <a:solidFill>
            <a:schemeClr val="bg1"/>
          </a:solidFill>
          <a:ln w="5876" cap="flat">
            <a:noFill/>
            <a:prstDash val="solid"/>
            <a:miter/>
          </a:ln>
        </p:spPr>
        <p:txBody>
          <a:bodyPr rtlCol="0" anchor="ctr"/>
          <a:lstStyle/>
          <a:p>
            <a:endParaRPr lang="en-US" dirty="0"/>
          </a:p>
        </p:txBody>
      </p:sp>
      <p:grpSp>
        <p:nvGrpSpPr>
          <p:cNvPr id="23" name="Group 22">
            <a:extLst>
              <a:ext uri="{FF2B5EF4-FFF2-40B4-BE49-F238E27FC236}">
                <a16:creationId xmlns:a16="http://schemas.microsoft.com/office/drawing/2014/main" id="{C47039E1-D2D8-A85A-7BC5-75854AF2CAA8}"/>
              </a:ext>
            </a:extLst>
          </p:cNvPr>
          <p:cNvGrpSpPr/>
          <p:nvPr/>
        </p:nvGrpSpPr>
        <p:grpSpPr>
          <a:xfrm>
            <a:off x="4383916" y="4612574"/>
            <a:ext cx="3336427" cy="2261435"/>
            <a:chOff x="8575466" y="4002385"/>
            <a:chExt cx="4090559" cy="2772587"/>
          </a:xfrm>
        </p:grpSpPr>
        <p:sp>
          <p:nvSpPr>
            <p:cNvPr id="24" name="Freeform: Shape 1540">
              <a:extLst>
                <a:ext uri="{FF2B5EF4-FFF2-40B4-BE49-F238E27FC236}">
                  <a16:creationId xmlns:a16="http://schemas.microsoft.com/office/drawing/2014/main" id="{329F458F-1F5E-2A43-C536-429EE0B28CBD}"/>
                </a:ext>
              </a:extLst>
            </p:cNvPr>
            <p:cNvSpPr/>
            <p:nvPr/>
          </p:nvSpPr>
          <p:spPr>
            <a:xfrm>
              <a:off x="8575466" y="4961086"/>
              <a:ext cx="1743368" cy="1813886"/>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43367" h="1813886">
                  <a:moveTo>
                    <a:pt x="1569189" y="1800667"/>
                  </a:moveTo>
                  <a:cubicBezTo>
                    <a:pt x="1568797" y="1801058"/>
                    <a:pt x="1568405" y="1801450"/>
                    <a:pt x="1568014" y="1801842"/>
                  </a:cubicBezTo>
                  <a:cubicBezTo>
                    <a:pt x="1533146" y="1827307"/>
                    <a:pt x="1454009" y="1810461"/>
                    <a:pt x="1413265" y="1809677"/>
                  </a:cubicBezTo>
                  <a:cubicBezTo>
                    <a:pt x="1282023" y="1806935"/>
                    <a:pt x="1150389" y="1800275"/>
                    <a:pt x="1019146" y="1807718"/>
                  </a:cubicBezTo>
                  <a:cubicBezTo>
                    <a:pt x="1007002" y="1808502"/>
                    <a:pt x="969784" y="1817121"/>
                    <a:pt x="959989" y="1806935"/>
                  </a:cubicBezTo>
                  <a:cubicBezTo>
                    <a:pt x="934133" y="1778336"/>
                    <a:pt x="963515" y="1727406"/>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cubicBezTo>
                    <a:pt x="1701606" y="1075896"/>
                    <a:pt x="1681234" y="1193426"/>
                    <a:pt x="1660862" y="1311348"/>
                  </a:cubicBezTo>
                  <a:cubicBezTo>
                    <a:pt x="1646367" y="1396754"/>
                    <a:pt x="1632655" y="1482159"/>
                    <a:pt x="1618552" y="1567565"/>
                  </a:cubicBezTo>
                  <a:cubicBezTo>
                    <a:pt x="1611500" y="1610267"/>
                    <a:pt x="1604448" y="1652970"/>
                    <a:pt x="1597396" y="1695673"/>
                  </a:cubicBezTo>
                  <a:cubicBezTo>
                    <a:pt x="1593478" y="1723097"/>
                    <a:pt x="1593478" y="1779903"/>
                    <a:pt x="1569189" y="1800667"/>
                  </a:cubicBezTo>
                  <a:close/>
                </a:path>
              </a:pathLst>
            </a:custGeom>
            <a:solidFill>
              <a:srgbClr val="000000"/>
            </a:solidFill>
            <a:ln w="3910" cap="flat">
              <a:noFill/>
              <a:prstDash val="solid"/>
              <a:miter/>
            </a:ln>
          </p:spPr>
          <p:txBody>
            <a:bodyPr rtlCol="0" anchor="ctr"/>
            <a:lstStyle/>
            <a:p>
              <a:endParaRPr lang="en-US" dirty="0"/>
            </a:p>
          </p:txBody>
        </p:sp>
        <p:sp>
          <p:nvSpPr>
            <p:cNvPr id="25" name="Freeform: Shape 1541">
              <a:extLst>
                <a:ext uri="{FF2B5EF4-FFF2-40B4-BE49-F238E27FC236}">
                  <a16:creationId xmlns:a16="http://schemas.microsoft.com/office/drawing/2014/main" id="{830F1E22-9CF6-CFC5-7D09-7879BE6AC1BC}"/>
                </a:ext>
              </a:extLst>
            </p:cNvPr>
            <p:cNvSpPr/>
            <p:nvPr/>
          </p:nvSpPr>
          <p:spPr>
            <a:xfrm>
              <a:off x="10946163" y="4998447"/>
              <a:ext cx="1719862" cy="1770792"/>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9861" h="1770791">
                  <a:moveTo>
                    <a:pt x="782411" y="1769183"/>
                  </a:moveTo>
                  <a:cubicBezTo>
                    <a:pt x="771441" y="1777801"/>
                    <a:pt x="721686" y="1769574"/>
                    <a:pt x="707191" y="1769574"/>
                  </a:cubicBezTo>
                  <a:cubicBezTo>
                    <a:pt x="678984" y="1769574"/>
                    <a:pt x="651168" y="1769574"/>
                    <a:pt x="622961" y="1769574"/>
                  </a:cubicBezTo>
                  <a:cubicBezTo>
                    <a:pt x="512874" y="1769574"/>
                    <a:pt x="402787" y="1769574"/>
                    <a:pt x="292309" y="1769574"/>
                  </a:cubicBezTo>
                  <a:cubicBezTo>
                    <a:pt x="286432" y="1764873"/>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cubicBezTo>
                    <a:pt x="50" y="644808"/>
                    <a:pt x="50" y="563320"/>
                    <a:pt x="50" y="482224"/>
                  </a:cubicBez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cubicBezTo>
                    <a:pt x="375755" y="595054"/>
                    <a:pt x="435304" y="587218"/>
                    <a:pt x="494461" y="579383"/>
                  </a:cubicBez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802782" y="1752728"/>
                    <a:pt x="782411" y="1769183"/>
                  </a:cubicBezTo>
                  <a:close/>
                </a:path>
              </a:pathLst>
            </a:custGeom>
            <a:solidFill>
              <a:srgbClr val="000000"/>
            </a:solidFill>
            <a:ln w="3910" cap="flat">
              <a:noFill/>
              <a:prstDash val="solid"/>
              <a:miter/>
            </a:ln>
          </p:spPr>
          <p:txBody>
            <a:bodyPr rtlCol="0" anchor="ctr"/>
            <a:lstStyle/>
            <a:p>
              <a:endParaRPr lang="en-US" dirty="0"/>
            </a:p>
          </p:txBody>
        </p:sp>
        <p:sp>
          <p:nvSpPr>
            <p:cNvPr id="26" name="Freeform: Shape 1542">
              <a:extLst>
                <a:ext uri="{FF2B5EF4-FFF2-40B4-BE49-F238E27FC236}">
                  <a16:creationId xmlns:a16="http://schemas.microsoft.com/office/drawing/2014/main" id="{23FE2D6C-06AE-0305-17B8-28A0576101FC}"/>
                </a:ext>
              </a:extLst>
            </p:cNvPr>
            <p:cNvSpPr/>
            <p:nvPr/>
          </p:nvSpPr>
          <p:spPr>
            <a:xfrm>
              <a:off x="9396770" y="4836027"/>
              <a:ext cx="403521" cy="376097"/>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dirty="0"/>
            </a:p>
          </p:txBody>
        </p:sp>
        <p:sp>
          <p:nvSpPr>
            <p:cNvPr id="27" name="Freeform: Shape 1543">
              <a:extLst>
                <a:ext uri="{FF2B5EF4-FFF2-40B4-BE49-F238E27FC236}">
                  <a16:creationId xmlns:a16="http://schemas.microsoft.com/office/drawing/2014/main" id="{CF2134C3-2272-B86C-2FDB-9BB2703EDAFE}"/>
                </a:ext>
              </a:extLst>
            </p:cNvPr>
            <p:cNvSpPr/>
            <p:nvPr/>
          </p:nvSpPr>
          <p:spPr>
            <a:xfrm>
              <a:off x="11486047" y="4919699"/>
              <a:ext cx="348674" cy="329085"/>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dirty="0"/>
            </a:p>
          </p:txBody>
        </p:sp>
        <p:sp>
          <p:nvSpPr>
            <p:cNvPr id="28" name="Freeform: Shape 1544">
              <a:extLst>
                <a:ext uri="{FF2B5EF4-FFF2-40B4-BE49-F238E27FC236}">
                  <a16:creationId xmlns:a16="http://schemas.microsoft.com/office/drawing/2014/main" id="{486E5693-60E0-BA35-BC57-F551940F4CD8}"/>
                </a:ext>
              </a:extLst>
            </p:cNvPr>
            <p:cNvSpPr/>
            <p:nvPr/>
          </p:nvSpPr>
          <p:spPr>
            <a:xfrm>
              <a:off x="9562096" y="4002922"/>
              <a:ext cx="2162560" cy="1570990"/>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rgbClr val="F9BA99"/>
            </a:solidFill>
            <a:ln w="4506" cap="flat">
              <a:noFill/>
              <a:prstDash val="solid"/>
              <a:miter/>
            </a:ln>
          </p:spPr>
          <p:txBody>
            <a:bodyPr rtlCol="0" anchor="ctr"/>
            <a:lstStyle/>
            <a:p>
              <a:endParaRPr lang="en-US" dirty="0"/>
            </a:p>
          </p:txBody>
        </p:sp>
        <p:sp>
          <p:nvSpPr>
            <p:cNvPr id="29" name="Freeform: Shape 1545">
              <a:extLst>
                <a:ext uri="{FF2B5EF4-FFF2-40B4-BE49-F238E27FC236}">
                  <a16:creationId xmlns:a16="http://schemas.microsoft.com/office/drawing/2014/main" id="{1724FD5F-2B76-7786-7133-72A29D28DAE0}"/>
                </a:ext>
              </a:extLst>
            </p:cNvPr>
            <p:cNvSpPr/>
            <p:nvPr/>
          </p:nvSpPr>
          <p:spPr>
            <a:xfrm>
              <a:off x="10380108" y="4133773"/>
              <a:ext cx="3918" cy="3918"/>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dirty="0"/>
            </a:p>
          </p:txBody>
        </p:sp>
        <p:sp>
          <p:nvSpPr>
            <p:cNvPr id="30" name="Freeform: Shape 1546">
              <a:extLst>
                <a:ext uri="{FF2B5EF4-FFF2-40B4-BE49-F238E27FC236}">
                  <a16:creationId xmlns:a16="http://schemas.microsoft.com/office/drawing/2014/main" id="{00464C65-A615-F074-BD43-1C29FDA1AA6E}"/>
                </a:ext>
              </a:extLst>
            </p:cNvPr>
            <p:cNvSpPr/>
            <p:nvPr/>
          </p:nvSpPr>
          <p:spPr>
            <a:xfrm>
              <a:off x="10288390" y="5133457"/>
              <a:ext cx="669923" cy="438780"/>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rgbClr val="F9A687"/>
            </a:solidFill>
            <a:ln w="4506" cap="flat">
              <a:noFill/>
              <a:prstDash val="solid"/>
              <a:miter/>
            </a:ln>
          </p:spPr>
          <p:txBody>
            <a:bodyPr rtlCol="0" anchor="ctr"/>
            <a:lstStyle/>
            <a:p>
              <a:endParaRPr lang="en-US" dirty="0"/>
            </a:p>
          </p:txBody>
        </p:sp>
        <p:sp>
          <p:nvSpPr>
            <p:cNvPr id="31" name="Freeform: Shape 1547">
              <a:extLst>
                <a:ext uri="{FF2B5EF4-FFF2-40B4-BE49-F238E27FC236}">
                  <a16:creationId xmlns:a16="http://schemas.microsoft.com/office/drawing/2014/main" id="{E790BAFD-F99E-B9BF-1FEB-E1B42F7E5525}"/>
                </a:ext>
              </a:extLst>
            </p:cNvPr>
            <p:cNvSpPr/>
            <p:nvPr/>
          </p:nvSpPr>
          <p:spPr>
            <a:xfrm>
              <a:off x="10983822" y="4477353"/>
              <a:ext cx="227225" cy="266402"/>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rgbClr val="F9A687"/>
            </a:solidFill>
            <a:ln w="4506" cap="flat">
              <a:noFill/>
              <a:prstDash val="solid"/>
              <a:miter/>
            </a:ln>
          </p:spPr>
          <p:txBody>
            <a:bodyPr rtlCol="0" anchor="ctr"/>
            <a:lstStyle/>
            <a:p>
              <a:endParaRPr lang="en-US" dirty="0"/>
            </a:p>
          </p:txBody>
        </p:sp>
        <p:sp>
          <p:nvSpPr>
            <p:cNvPr id="32" name="Freeform: Shape 1548">
              <a:extLst>
                <a:ext uri="{FF2B5EF4-FFF2-40B4-BE49-F238E27FC236}">
                  <a16:creationId xmlns:a16="http://schemas.microsoft.com/office/drawing/2014/main" id="{C73E7A75-9E08-0570-1D3C-416BEE3ADE06}"/>
                </a:ext>
              </a:extLst>
            </p:cNvPr>
            <p:cNvSpPr/>
            <p:nvPr/>
          </p:nvSpPr>
          <p:spPr>
            <a:xfrm>
              <a:off x="10010670" y="4488323"/>
              <a:ext cx="58765" cy="164543"/>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dirty="0"/>
            </a:p>
          </p:txBody>
        </p:sp>
        <p:sp>
          <p:nvSpPr>
            <p:cNvPr id="33" name="Freeform: Shape 1549">
              <a:extLst>
                <a:ext uri="{FF2B5EF4-FFF2-40B4-BE49-F238E27FC236}">
                  <a16:creationId xmlns:a16="http://schemas.microsoft.com/office/drawing/2014/main" id="{FBB87C01-EB56-C30E-4FF0-2A699878A3F1}"/>
                </a:ext>
              </a:extLst>
            </p:cNvPr>
            <p:cNvSpPr/>
            <p:nvPr/>
          </p:nvSpPr>
          <p:spPr>
            <a:xfrm>
              <a:off x="10038775" y="4150583"/>
              <a:ext cx="1132210" cy="477957"/>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dirty="0"/>
            </a:p>
          </p:txBody>
        </p:sp>
        <p:sp>
          <p:nvSpPr>
            <p:cNvPr id="34" name="Freeform: Shape 1550">
              <a:extLst>
                <a:ext uri="{FF2B5EF4-FFF2-40B4-BE49-F238E27FC236}">
                  <a16:creationId xmlns:a16="http://schemas.microsoft.com/office/drawing/2014/main" id="{E31029EC-127C-B929-FE6F-FB9F735662E4}"/>
                </a:ext>
              </a:extLst>
            </p:cNvPr>
            <p:cNvSpPr/>
            <p:nvPr/>
          </p:nvSpPr>
          <p:spPr>
            <a:xfrm>
              <a:off x="10082756" y="4240333"/>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dirty="0"/>
            </a:p>
          </p:txBody>
        </p:sp>
        <p:sp>
          <p:nvSpPr>
            <p:cNvPr id="35" name="Freeform: Shape 1551">
              <a:extLst>
                <a:ext uri="{FF2B5EF4-FFF2-40B4-BE49-F238E27FC236}">
                  <a16:creationId xmlns:a16="http://schemas.microsoft.com/office/drawing/2014/main" id="{1861E222-4AD1-739B-AAB2-007F2528FC41}"/>
                </a:ext>
              </a:extLst>
            </p:cNvPr>
            <p:cNvSpPr/>
            <p:nvPr/>
          </p:nvSpPr>
          <p:spPr>
            <a:xfrm>
              <a:off x="10851013" y="4205466"/>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dirty="0"/>
            </a:p>
          </p:txBody>
        </p:sp>
        <p:sp>
          <p:nvSpPr>
            <p:cNvPr id="36" name="Freeform: Shape 1552">
              <a:extLst>
                <a:ext uri="{FF2B5EF4-FFF2-40B4-BE49-F238E27FC236}">
                  <a16:creationId xmlns:a16="http://schemas.microsoft.com/office/drawing/2014/main" id="{55C33968-C7E8-8F52-794D-F3BBB05EA456}"/>
                </a:ext>
              </a:extLst>
            </p:cNvPr>
            <p:cNvSpPr/>
            <p:nvPr/>
          </p:nvSpPr>
          <p:spPr>
            <a:xfrm>
              <a:off x="10147789" y="5363532"/>
              <a:ext cx="1089115" cy="1402530"/>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115" h="1402529">
                  <a:moveTo>
                    <a:pt x="915170" y="763556"/>
                  </a:moveTo>
                  <a:cubicBezTo>
                    <a:pt x="879519" y="634664"/>
                    <a:pt x="845827" y="504597"/>
                    <a:pt x="803125" y="377665"/>
                  </a:cubicBezTo>
                  <a:cubicBezTo>
                    <a:pt x="801558" y="372963"/>
                    <a:pt x="801949" y="368654"/>
                    <a:pt x="801949" y="364344"/>
                  </a:cubicBezTo>
                  <a:cubicBezTo>
                    <a:pt x="801949" y="312631"/>
                    <a:pt x="801949" y="260918"/>
                    <a:pt x="801949" y="209204"/>
                  </a:cubicBezTo>
                  <a:cubicBezTo>
                    <a:pt x="801949" y="172378"/>
                    <a:pt x="802341" y="135944"/>
                    <a:pt x="802733" y="99117"/>
                  </a:cubicBezTo>
                  <a:cubicBezTo>
                    <a:pt x="807826" y="87364"/>
                    <a:pt x="804692" y="75220"/>
                    <a:pt x="805083" y="63075"/>
                  </a:cubicBezTo>
                  <a:cubicBezTo>
                    <a:pt x="805475" y="57198"/>
                    <a:pt x="804692" y="50930"/>
                    <a:pt x="800774" y="46620"/>
                  </a:cubicBezTo>
                  <a:cubicBezTo>
                    <a:pt x="790196" y="35259"/>
                    <a:pt x="780010" y="22723"/>
                    <a:pt x="766690" y="14104"/>
                  </a:cubicBezTo>
                  <a:cubicBezTo>
                    <a:pt x="760030" y="14104"/>
                    <a:pt x="758463" y="18805"/>
                    <a:pt x="757680" y="24290"/>
                  </a:cubicBezTo>
                  <a:cubicBezTo>
                    <a:pt x="756896" y="33300"/>
                    <a:pt x="753370" y="41919"/>
                    <a:pt x="752195" y="50930"/>
                  </a:cubicBezTo>
                  <a:cubicBezTo>
                    <a:pt x="749452" y="74044"/>
                    <a:pt x="741225" y="93633"/>
                    <a:pt x="716936" y="101860"/>
                  </a:cubicBezTo>
                  <a:cubicBezTo>
                    <a:pt x="672666" y="129675"/>
                    <a:pt x="627612" y="156316"/>
                    <a:pt x="583343" y="184523"/>
                  </a:cubicBezTo>
                  <a:cubicBezTo>
                    <a:pt x="580600" y="186873"/>
                    <a:pt x="577466" y="189224"/>
                    <a:pt x="574332" y="191183"/>
                  </a:cubicBezTo>
                  <a:cubicBezTo>
                    <a:pt x="568847" y="197059"/>
                    <a:pt x="559053" y="198235"/>
                    <a:pt x="555135" y="205678"/>
                  </a:cubicBezTo>
                  <a:cubicBezTo>
                    <a:pt x="544166" y="210771"/>
                    <a:pt x="532805" y="209596"/>
                    <a:pt x="521052" y="208812"/>
                  </a:cubicBezTo>
                  <a:cubicBezTo>
                    <a:pt x="523010" y="204895"/>
                    <a:pt x="518309" y="203328"/>
                    <a:pt x="515567" y="202152"/>
                  </a:cubicBezTo>
                  <a:cubicBezTo>
                    <a:pt x="506164" y="198235"/>
                    <a:pt x="497545" y="192750"/>
                    <a:pt x="487751" y="189224"/>
                  </a:cubicBezTo>
                  <a:cubicBezTo>
                    <a:pt x="480308" y="187265"/>
                    <a:pt x="472864" y="186090"/>
                    <a:pt x="467379" y="179822"/>
                  </a:cubicBezTo>
                  <a:cubicBezTo>
                    <a:pt x="447007" y="167677"/>
                    <a:pt x="425068" y="158666"/>
                    <a:pt x="404305" y="147697"/>
                  </a:cubicBezTo>
                  <a:cubicBezTo>
                    <a:pt x="403129" y="146913"/>
                    <a:pt x="401954" y="146521"/>
                    <a:pt x="400779" y="146130"/>
                  </a:cubicBezTo>
                  <a:cubicBezTo>
                    <a:pt x="396861" y="144563"/>
                    <a:pt x="392943" y="142212"/>
                    <a:pt x="389418" y="139469"/>
                  </a:cubicBezTo>
                  <a:cubicBezTo>
                    <a:pt x="338879" y="114005"/>
                    <a:pt x="287950" y="90107"/>
                    <a:pt x="237803" y="64250"/>
                  </a:cubicBezTo>
                  <a:cubicBezTo>
                    <a:pt x="218607" y="55631"/>
                    <a:pt x="200977" y="45053"/>
                    <a:pt x="181780" y="36435"/>
                  </a:cubicBezTo>
                  <a:cubicBezTo>
                    <a:pt x="173553" y="32517"/>
                    <a:pt x="169636" y="26640"/>
                    <a:pt x="167285" y="18021"/>
                  </a:cubicBezTo>
                  <a:cubicBezTo>
                    <a:pt x="165718" y="11753"/>
                    <a:pt x="166501" y="4309"/>
                    <a:pt x="159450" y="0"/>
                  </a:cubicBezTo>
                  <a:cubicBezTo>
                    <a:pt x="146521" y="3134"/>
                    <a:pt x="140253" y="12145"/>
                    <a:pt x="138294" y="24681"/>
                  </a:cubicBezTo>
                  <a:cubicBezTo>
                    <a:pt x="135160" y="43878"/>
                    <a:pt x="131634" y="62683"/>
                    <a:pt x="129283" y="81880"/>
                  </a:cubicBezTo>
                  <a:cubicBezTo>
                    <a:pt x="128500" y="88931"/>
                    <a:pt x="127325" y="95983"/>
                    <a:pt x="129283" y="103035"/>
                  </a:cubicBezTo>
                  <a:cubicBezTo>
                    <a:pt x="128500" y="109303"/>
                    <a:pt x="126933" y="115572"/>
                    <a:pt x="126541" y="121840"/>
                  </a:cubicBezTo>
                  <a:cubicBezTo>
                    <a:pt x="125758" y="137119"/>
                    <a:pt x="118314" y="152006"/>
                    <a:pt x="121448" y="167285"/>
                  </a:cubicBezTo>
                  <a:cubicBezTo>
                    <a:pt x="135160" y="232710"/>
                    <a:pt x="149655" y="298136"/>
                    <a:pt x="162976" y="363561"/>
                  </a:cubicBezTo>
                  <a:cubicBezTo>
                    <a:pt x="166110" y="378448"/>
                    <a:pt x="173162" y="393727"/>
                    <a:pt x="170811" y="408614"/>
                  </a:cubicBezTo>
                  <a:cubicBezTo>
                    <a:pt x="155924" y="499113"/>
                    <a:pt x="139861" y="589611"/>
                    <a:pt x="124191" y="680110"/>
                  </a:cubicBezTo>
                  <a:cubicBezTo>
                    <a:pt x="108128" y="772958"/>
                    <a:pt x="92457" y="865416"/>
                    <a:pt x="76395" y="958265"/>
                  </a:cubicBezTo>
                  <a:cubicBezTo>
                    <a:pt x="60332" y="1050330"/>
                    <a:pt x="44662" y="1142788"/>
                    <a:pt x="28599" y="1234853"/>
                  </a:cubicBezTo>
                  <a:cubicBezTo>
                    <a:pt x="18805" y="1290876"/>
                    <a:pt x="9403" y="1347291"/>
                    <a:pt x="0" y="1403313"/>
                  </a:cubicBezTo>
                  <a:cubicBezTo>
                    <a:pt x="108912" y="1403313"/>
                    <a:pt x="218215" y="1403313"/>
                    <a:pt x="327126" y="1403313"/>
                  </a:cubicBezTo>
                  <a:cubicBezTo>
                    <a:pt x="373355" y="1403313"/>
                    <a:pt x="419584" y="1403313"/>
                    <a:pt x="465812" y="1403313"/>
                  </a:cubicBezTo>
                  <a:lnTo>
                    <a:pt x="776484" y="1403313"/>
                  </a:lnTo>
                  <a:cubicBezTo>
                    <a:pt x="814878" y="1403313"/>
                    <a:pt x="852879" y="1403313"/>
                    <a:pt x="891272" y="1403313"/>
                  </a:cubicBezTo>
                  <a:cubicBezTo>
                    <a:pt x="957481" y="1403313"/>
                    <a:pt x="1023690" y="1403313"/>
                    <a:pt x="1089899" y="1403313"/>
                  </a:cubicBezTo>
                  <a:cubicBezTo>
                    <a:pt x="1032309" y="1190583"/>
                    <a:pt x="974327" y="977070"/>
                    <a:pt x="915170" y="763556"/>
                  </a:cubicBezTo>
                  <a:close/>
                </a:path>
              </a:pathLst>
            </a:custGeom>
            <a:solidFill>
              <a:srgbClr val="FEFEFE"/>
            </a:solidFill>
            <a:ln w="3910" cap="flat">
              <a:noFill/>
              <a:prstDash val="solid"/>
              <a:miter/>
            </a:ln>
          </p:spPr>
          <p:txBody>
            <a:bodyPr rtlCol="0" anchor="ctr"/>
            <a:lstStyle/>
            <a:p>
              <a:endParaRPr lang="en-US" dirty="0"/>
            </a:p>
          </p:txBody>
        </p:sp>
        <p:sp>
          <p:nvSpPr>
            <p:cNvPr id="37" name="Freeform: Shape 1553">
              <a:extLst>
                <a:ext uri="{FF2B5EF4-FFF2-40B4-BE49-F238E27FC236}">
                  <a16:creationId xmlns:a16="http://schemas.microsoft.com/office/drawing/2014/main" id="{AC1BFB97-E997-B9E4-25E9-1C27834BBC90}"/>
                </a:ext>
              </a:extLst>
            </p:cNvPr>
            <p:cNvSpPr/>
            <p:nvPr/>
          </p:nvSpPr>
          <p:spPr>
            <a:xfrm>
              <a:off x="10522459" y="5576554"/>
              <a:ext cx="368262" cy="1190975"/>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261" h="1190974">
                  <a:moveTo>
                    <a:pt x="63719" y="1189117"/>
                  </a:moveTo>
                  <a:cubicBezTo>
                    <a:pt x="57059" y="1132310"/>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367731" y="1139362"/>
                    <a:pt x="372040" y="1190684"/>
                  </a:cubicBezTo>
                  <a:cubicBezTo>
                    <a:pt x="311708" y="1196560"/>
                    <a:pt x="141289" y="1193818"/>
                    <a:pt x="63719" y="1189117"/>
                  </a:cubicBezTo>
                  <a:close/>
                </a:path>
              </a:pathLst>
            </a:custGeom>
            <a:solidFill>
              <a:srgbClr val="000000"/>
            </a:solidFill>
            <a:ln w="3910" cap="flat">
              <a:noFill/>
              <a:prstDash val="solid"/>
              <a:miter/>
            </a:ln>
          </p:spPr>
          <p:txBody>
            <a:bodyPr rtlCol="0" anchor="ctr"/>
            <a:lstStyle/>
            <a:p>
              <a:endParaRPr lang="en-US" dirty="0"/>
            </a:p>
          </p:txBody>
        </p:sp>
        <p:sp>
          <p:nvSpPr>
            <p:cNvPr id="38" name="Graphic 124">
              <a:extLst>
                <a:ext uri="{FF2B5EF4-FFF2-40B4-BE49-F238E27FC236}">
                  <a16:creationId xmlns:a16="http://schemas.microsoft.com/office/drawing/2014/main" id="{744F640A-33F8-7256-EE3C-FE9A74F5ABAA}"/>
                </a:ext>
              </a:extLst>
            </p:cNvPr>
            <p:cNvSpPr/>
            <p:nvPr/>
          </p:nvSpPr>
          <p:spPr>
            <a:xfrm>
              <a:off x="9969682" y="4494830"/>
              <a:ext cx="251589" cy="243340"/>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rgbClr val="F9A687"/>
            </a:solidFill>
            <a:ln w="4506" cap="flat">
              <a:noFill/>
              <a:prstDash val="solid"/>
              <a:miter/>
            </a:ln>
          </p:spPr>
          <p:txBody>
            <a:bodyPr rtlCol="0" anchor="ctr"/>
            <a:lstStyle/>
            <a:p>
              <a:endParaRPr lang="en-US" dirty="0"/>
            </a:p>
          </p:txBody>
        </p:sp>
        <p:sp>
          <p:nvSpPr>
            <p:cNvPr id="39" name="Freeform: Shape 1555">
              <a:extLst>
                <a:ext uri="{FF2B5EF4-FFF2-40B4-BE49-F238E27FC236}">
                  <a16:creationId xmlns:a16="http://schemas.microsoft.com/office/drawing/2014/main" id="{D4A337FB-4E1E-1B8D-A1D0-015114A58375}"/>
                </a:ext>
              </a:extLst>
            </p:cNvPr>
            <p:cNvSpPr/>
            <p:nvPr/>
          </p:nvSpPr>
          <p:spPr>
            <a:xfrm>
              <a:off x="10362506" y="4002385"/>
              <a:ext cx="556127" cy="178755"/>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rgbClr val="603907"/>
            </a:solidFill>
            <a:ln w="9525" cap="flat">
              <a:noFill/>
              <a:prstDash val="solid"/>
              <a:miter/>
            </a:ln>
          </p:spPr>
          <p:txBody>
            <a:bodyPr rtlCol="0" anchor="ctr"/>
            <a:lstStyle/>
            <a:p>
              <a:endParaRPr lang="en-US" dirty="0"/>
            </a:p>
          </p:txBody>
        </p:sp>
      </p:grpSp>
      <p:grpSp>
        <p:nvGrpSpPr>
          <p:cNvPr id="40" name="Group 39">
            <a:extLst>
              <a:ext uri="{FF2B5EF4-FFF2-40B4-BE49-F238E27FC236}">
                <a16:creationId xmlns:a16="http://schemas.microsoft.com/office/drawing/2014/main" id="{B8B30020-327D-4090-E868-DE447D6D8298}"/>
              </a:ext>
            </a:extLst>
          </p:cNvPr>
          <p:cNvGrpSpPr/>
          <p:nvPr/>
        </p:nvGrpSpPr>
        <p:grpSpPr>
          <a:xfrm>
            <a:off x="696351" y="2022666"/>
            <a:ext cx="3410831" cy="508926"/>
            <a:chOff x="1635482" y="1781001"/>
            <a:chExt cx="1433241" cy="508926"/>
          </a:xfrm>
        </p:grpSpPr>
        <p:sp>
          <p:nvSpPr>
            <p:cNvPr id="41" name="TextBox 40">
              <a:extLst>
                <a:ext uri="{FF2B5EF4-FFF2-40B4-BE49-F238E27FC236}">
                  <a16:creationId xmlns:a16="http://schemas.microsoft.com/office/drawing/2014/main" id="{00C803A5-5073-AA43-0D60-218F6C5C0A5C}"/>
                </a:ext>
              </a:extLst>
            </p:cNvPr>
            <p:cNvSpPr txBox="1"/>
            <p:nvPr/>
          </p:nvSpPr>
          <p:spPr>
            <a:xfrm>
              <a:off x="1635482" y="2012928"/>
              <a:ext cx="1433241" cy="276999"/>
            </a:xfrm>
            <a:prstGeom prst="rect">
              <a:avLst/>
            </a:prstGeom>
            <a:noFill/>
          </p:spPr>
          <p:txBody>
            <a:bodyPr wrap="square" rtlCol="0">
              <a:spAutoFit/>
            </a:bodyPr>
            <a:lstStyle/>
            <a:p>
              <a:pPr algn="r"/>
              <a:r>
                <a:rPr lang="en-GB" sz="1200" dirty="0"/>
                <a:t>Create an intelligent bot rule optimization system</a:t>
              </a:r>
            </a:p>
          </p:txBody>
        </p:sp>
        <p:sp>
          <p:nvSpPr>
            <p:cNvPr id="42" name="TextBox 41">
              <a:extLst>
                <a:ext uri="{FF2B5EF4-FFF2-40B4-BE49-F238E27FC236}">
                  <a16:creationId xmlns:a16="http://schemas.microsoft.com/office/drawing/2014/main" id="{1C2F3AA8-C97A-29EB-D5A2-A2B86FFED1DC}"/>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Goal</a:t>
              </a:r>
              <a:endParaRPr lang="ko-KR" altLang="en-US" sz="1200" b="1" dirty="0">
                <a:solidFill>
                  <a:schemeClr val="tx1">
                    <a:lumMod val="95000"/>
                    <a:lumOff val="5000"/>
                  </a:schemeClr>
                </a:solidFill>
                <a:cs typeface="Arial" pitchFamily="34" charset="0"/>
              </a:endParaRPr>
            </a:p>
          </p:txBody>
        </p:sp>
      </p:grpSp>
      <p:grpSp>
        <p:nvGrpSpPr>
          <p:cNvPr id="43" name="Group 42">
            <a:extLst>
              <a:ext uri="{FF2B5EF4-FFF2-40B4-BE49-F238E27FC236}">
                <a16:creationId xmlns:a16="http://schemas.microsoft.com/office/drawing/2014/main" id="{9F1B6FFF-744E-3A02-347A-DD873E9DF3E9}"/>
              </a:ext>
            </a:extLst>
          </p:cNvPr>
          <p:cNvGrpSpPr/>
          <p:nvPr/>
        </p:nvGrpSpPr>
        <p:grpSpPr>
          <a:xfrm>
            <a:off x="896731" y="2915660"/>
            <a:ext cx="3210452" cy="508926"/>
            <a:chOff x="1719682" y="1781001"/>
            <a:chExt cx="1349041" cy="508926"/>
          </a:xfrm>
        </p:grpSpPr>
        <p:sp>
          <p:nvSpPr>
            <p:cNvPr id="44" name="TextBox 43">
              <a:extLst>
                <a:ext uri="{FF2B5EF4-FFF2-40B4-BE49-F238E27FC236}">
                  <a16:creationId xmlns:a16="http://schemas.microsoft.com/office/drawing/2014/main" id="{6EE572E2-B72D-5985-2C33-C663109CEDBD}"/>
                </a:ext>
              </a:extLst>
            </p:cNvPr>
            <p:cNvSpPr txBox="1"/>
            <p:nvPr/>
          </p:nvSpPr>
          <p:spPr>
            <a:xfrm>
              <a:off x="1724504" y="2012928"/>
              <a:ext cx="1344219" cy="276999"/>
            </a:xfrm>
            <a:prstGeom prst="rect">
              <a:avLst/>
            </a:prstGeom>
            <a:noFill/>
          </p:spPr>
          <p:txBody>
            <a:bodyPr wrap="square" rtlCol="0">
              <a:spAutoFit/>
            </a:bodyPr>
            <a:lstStyle/>
            <a:p>
              <a:pPr algn="r"/>
              <a:r>
                <a:rPr lang="en-GB" sz="1200" dirty="0"/>
                <a:t>Translate C# bot definition to python </a:t>
              </a:r>
            </a:p>
          </p:txBody>
        </p:sp>
        <p:sp>
          <p:nvSpPr>
            <p:cNvPr id="45" name="TextBox 44">
              <a:extLst>
                <a:ext uri="{FF2B5EF4-FFF2-40B4-BE49-F238E27FC236}">
                  <a16:creationId xmlns:a16="http://schemas.microsoft.com/office/drawing/2014/main" id="{1AD5FC7C-8886-21AA-D12D-945FDC7FBBCF}"/>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System Portability </a:t>
              </a:r>
              <a:endParaRPr lang="ko-KR" altLang="en-US" sz="1200" b="1" dirty="0">
                <a:solidFill>
                  <a:schemeClr val="tx1">
                    <a:lumMod val="95000"/>
                    <a:lumOff val="5000"/>
                  </a:schemeClr>
                </a:solidFill>
                <a:cs typeface="Arial" pitchFamily="34" charset="0"/>
              </a:endParaRPr>
            </a:p>
          </p:txBody>
        </p:sp>
      </p:grpSp>
      <p:grpSp>
        <p:nvGrpSpPr>
          <p:cNvPr id="46" name="Group 45">
            <a:extLst>
              <a:ext uri="{FF2B5EF4-FFF2-40B4-BE49-F238E27FC236}">
                <a16:creationId xmlns:a16="http://schemas.microsoft.com/office/drawing/2014/main" id="{D1B354DE-8DD3-0E86-C16B-CFDED9B4A173}"/>
              </a:ext>
            </a:extLst>
          </p:cNvPr>
          <p:cNvGrpSpPr/>
          <p:nvPr/>
        </p:nvGrpSpPr>
        <p:grpSpPr>
          <a:xfrm>
            <a:off x="696351" y="3808653"/>
            <a:ext cx="3410832" cy="1062924"/>
            <a:chOff x="1719682" y="1781001"/>
            <a:chExt cx="1349041" cy="1062924"/>
          </a:xfrm>
        </p:grpSpPr>
        <p:sp>
          <p:nvSpPr>
            <p:cNvPr id="47" name="TextBox 46">
              <a:extLst>
                <a:ext uri="{FF2B5EF4-FFF2-40B4-BE49-F238E27FC236}">
                  <a16:creationId xmlns:a16="http://schemas.microsoft.com/office/drawing/2014/main" id="{42B30CC3-B59D-B86B-2A56-9E7A969ACF58}"/>
                </a:ext>
              </a:extLst>
            </p:cNvPr>
            <p:cNvSpPr txBox="1"/>
            <p:nvPr/>
          </p:nvSpPr>
          <p:spPr>
            <a:xfrm>
              <a:off x="1724504" y="2012928"/>
              <a:ext cx="1344219" cy="830997"/>
            </a:xfrm>
            <a:prstGeom prst="rect">
              <a:avLst/>
            </a:prstGeom>
            <a:noFill/>
          </p:spPr>
          <p:txBody>
            <a:bodyPr wrap="square" rtlCol="0">
              <a:spAutoFit/>
            </a:bodyPr>
            <a:lstStyle/>
            <a:p>
              <a:pPr algn="r"/>
              <a:r>
                <a:rPr lang="en-US" altLang="ko-KR" sz="1200" dirty="0" err="1">
                  <a:solidFill>
                    <a:schemeClr val="tx1">
                      <a:lumMod val="95000"/>
                      <a:lumOff val="5000"/>
                    </a:schemeClr>
                  </a:solidFill>
                  <a:cs typeface="Arial" pitchFamily="34" charset="0"/>
                </a:rPr>
                <a:t>Analyse</a:t>
              </a:r>
              <a:r>
                <a:rPr lang="en-US" altLang="ko-KR" sz="1200" dirty="0">
                  <a:solidFill>
                    <a:schemeClr val="tx1">
                      <a:lumMod val="95000"/>
                      <a:lumOff val="5000"/>
                    </a:schemeClr>
                  </a:solidFill>
                  <a:cs typeface="Arial" pitchFamily="34" charset="0"/>
                </a:rPr>
                <a:t> feasibility to develop a generic connector for Ninja Trader</a:t>
              </a:r>
            </a:p>
            <a:p>
              <a:pPr algn="r"/>
              <a:r>
                <a:rPr lang="en-US" altLang="ko-KR" sz="1200" dirty="0">
                  <a:solidFill>
                    <a:schemeClr val="tx1">
                      <a:lumMod val="95000"/>
                      <a:lumOff val="5000"/>
                    </a:schemeClr>
                  </a:solidFill>
                  <a:cs typeface="Arial" pitchFamily="34" charset="0"/>
                </a:rPr>
                <a:t>Analyze options to integrate with platforms that use python (</a:t>
              </a:r>
              <a:r>
                <a:rPr lang="en-US" altLang="ko-KR" sz="1200" dirty="0" err="1">
                  <a:solidFill>
                    <a:schemeClr val="tx1">
                      <a:lumMod val="95000"/>
                      <a:lumOff val="5000"/>
                    </a:schemeClr>
                  </a:solidFill>
                  <a:cs typeface="Arial" pitchFamily="34" charset="0"/>
                </a:rPr>
                <a:t>Trality</a:t>
              </a:r>
              <a:r>
                <a:rPr lang="en-US" altLang="ko-KR" sz="1200" dirty="0">
                  <a:solidFill>
                    <a:schemeClr val="tx1">
                      <a:lumMod val="95000"/>
                      <a:lumOff val="5000"/>
                    </a:schemeClr>
                  </a:solidFill>
                  <a:cs typeface="Arial" pitchFamily="34" charset="0"/>
                </a:rPr>
                <a:t>, Lemon Markets, </a:t>
              </a:r>
              <a:r>
                <a:rPr lang="en-US" altLang="ko-KR" sz="1200" dirty="0" err="1">
                  <a:solidFill>
                    <a:schemeClr val="tx1">
                      <a:lumMod val="95000"/>
                      <a:lumOff val="5000"/>
                    </a:schemeClr>
                  </a:solidFill>
                  <a:cs typeface="Arial" pitchFamily="34" charset="0"/>
                </a:rPr>
                <a:t>etc</a:t>
              </a:r>
              <a:r>
                <a:rPr lang="en-US" altLang="ko-KR" sz="1200" dirty="0">
                  <a:solidFill>
                    <a:schemeClr val="tx1">
                      <a:lumMod val="95000"/>
                      <a:lumOff val="5000"/>
                    </a:schemeClr>
                  </a:solidFill>
                  <a:cs typeface="Arial" pitchFamily="34" charset="0"/>
                </a:rPr>
                <a:t>)</a:t>
              </a:r>
            </a:p>
          </p:txBody>
        </p:sp>
        <p:sp>
          <p:nvSpPr>
            <p:cNvPr id="48" name="TextBox 47">
              <a:extLst>
                <a:ext uri="{FF2B5EF4-FFF2-40B4-BE49-F238E27FC236}">
                  <a16:creationId xmlns:a16="http://schemas.microsoft.com/office/drawing/2014/main" id="{994A2D50-DC26-F40B-46C3-D992CE1E8B31}"/>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Generic Connector</a:t>
              </a:r>
              <a:endParaRPr lang="ko-KR" altLang="en-US" sz="1200" b="1" dirty="0">
                <a:solidFill>
                  <a:schemeClr val="tx1">
                    <a:lumMod val="95000"/>
                    <a:lumOff val="5000"/>
                  </a:schemeClr>
                </a:solidFill>
                <a:cs typeface="Arial" pitchFamily="34" charset="0"/>
              </a:endParaRPr>
            </a:p>
          </p:txBody>
        </p:sp>
      </p:grpSp>
      <p:grpSp>
        <p:nvGrpSpPr>
          <p:cNvPr id="49" name="Group 48">
            <a:extLst>
              <a:ext uri="{FF2B5EF4-FFF2-40B4-BE49-F238E27FC236}">
                <a16:creationId xmlns:a16="http://schemas.microsoft.com/office/drawing/2014/main" id="{52140018-2BF4-0A44-B075-21ACCCC47847}"/>
              </a:ext>
            </a:extLst>
          </p:cNvPr>
          <p:cNvGrpSpPr/>
          <p:nvPr/>
        </p:nvGrpSpPr>
        <p:grpSpPr>
          <a:xfrm>
            <a:off x="8105756" y="2459140"/>
            <a:ext cx="3210452" cy="508926"/>
            <a:chOff x="1719682" y="1781001"/>
            <a:chExt cx="1349041" cy="508926"/>
          </a:xfrm>
        </p:grpSpPr>
        <p:sp>
          <p:nvSpPr>
            <p:cNvPr id="50" name="TextBox 49">
              <a:extLst>
                <a:ext uri="{FF2B5EF4-FFF2-40B4-BE49-F238E27FC236}">
                  <a16:creationId xmlns:a16="http://schemas.microsoft.com/office/drawing/2014/main" id="{3BEC85EC-9D1A-7328-37C8-DAE10EC22053}"/>
                </a:ext>
              </a:extLst>
            </p:cNvPr>
            <p:cNvSpPr txBox="1"/>
            <p:nvPr/>
          </p:nvSpPr>
          <p:spPr>
            <a:xfrm>
              <a:off x="1724504" y="2012928"/>
              <a:ext cx="1344219" cy="276999"/>
            </a:xfrm>
            <a:prstGeom prst="rect">
              <a:avLst/>
            </a:prstGeom>
            <a:noFill/>
          </p:spPr>
          <p:txBody>
            <a:bodyPr wrap="square" rtlCol="0">
              <a:spAutoFit/>
            </a:bodyPr>
            <a:lstStyle/>
            <a:p>
              <a:r>
                <a:rPr lang="en-US" altLang="ko-KR" sz="1200">
                  <a:solidFill>
                    <a:schemeClr val="tx1">
                      <a:lumMod val="95000"/>
                      <a:lumOff val="5000"/>
                    </a:schemeClr>
                  </a:solidFill>
                  <a:cs typeface="Arial" pitchFamily="34" charset="0"/>
                </a:rPr>
                <a:t>Key module of the system.</a:t>
              </a:r>
            </a:p>
          </p:txBody>
        </p:sp>
        <p:sp>
          <p:nvSpPr>
            <p:cNvPr id="51" name="TextBox 50">
              <a:extLst>
                <a:ext uri="{FF2B5EF4-FFF2-40B4-BE49-F238E27FC236}">
                  <a16:creationId xmlns:a16="http://schemas.microsoft.com/office/drawing/2014/main" id="{B063A765-1C56-F502-84C0-0842DEE547A0}"/>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a:solidFill>
                    <a:schemeClr val="tx1">
                      <a:lumMod val="95000"/>
                      <a:lumOff val="5000"/>
                    </a:schemeClr>
                  </a:solidFill>
                  <a:cs typeface="Arial" pitchFamily="34" charset="0"/>
                </a:rPr>
                <a:t>Implement </a:t>
              </a:r>
              <a:r>
                <a:rPr lang="en-US" altLang="ko-KR" sz="1200" b="1" err="1">
                  <a:solidFill>
                    <a:schemeClr val="tx1">
                      <a:lumMod val="95000"/>
                      <a:lumOff val="5000"/>
                    </a:schemeClr>
                  </a:solidFill>
                  <a:cs typeface="Arial" pitchFamily="34" charset="0"/>
                </a:rPr>
                <a:t>backtesting</a:t>
              </a:r>
              <a:r>
                <a:rPr lang="en-US" altLang="ko-KR" sz="1200" b="1">
                  <a:solidFill>
                    <a:schemeClr val="tx1">
                      <a:lumMod val="95000"/>
                      <a:lumOff val="5000"/>
                    </a:schemeClr>
                  </a:solidFill>
                  <a:cs typeface="Arial" pitchFamily="34" charset="0"/>
                </a:rPr>
                <a:t> module</a:t>
              </a:r>
            </a:p>
          </p:txBody>
        </p:sp>
      </p:grpSp>
      <p:grpSp>
        <p:nvGrpSpPr>
          <p:cNvPr id="52" name="Group 51">
            <a:extLst>
              <a:ext uri="{FF2B5EF4-FFF2-40B4-BE49-F238E27FC236}">
                <a16:creationId xmlns:a16="http://schemas.microsoft.com/office/drawing/2014/main" id="{174AF0FA-64E7-30B4-BC6C-905C70AD9BCE}"/>
              </a:ext>
            </a:extLst>
          </p:cNvPr>
          <p:cNvGrpSpPr/>
          <p:nvPr/>
        </p:nvGrpSpPr>
        <p:grpSpPr>
          <a:xfrm>
            <a:off x="8105756" y="3352134"/>
            <a:ext cx="3210452" cy="508926"/>
            <a:chOff x="1719682" y="1781001"/>
            <a:chExt cx="1349041" cy="508926"/>
          </a:xfrm>
        </p:grpSpPr>
        <p:sp>
          <p:nvSpPr>
            <p:cNvPr id="53" name="TextBox 52">
              <a:extLst>
                <a:ext uri="{FF2B5EF4-FFF2-40B4-BE49-F238E27FC236}">
                  <a16:creationId xmlns:a16="http://schemas.microsoft.com/office/drawing/2014/main" id="{276B0C1F-1C90-B1DB-A5FF-E53471CB4246}"/>
                </a:ext>
              </a:extLst>
            </p:cNvPr>
            <p:cNvSpPr txBox="1"/>
            <p:nvPr/>
          </p:nvSpPr>
          <p:spPr>
            <a:xfrm>
              <a:off x="1724504" y="2012928"/>
              <a:ext cx="1344219" cy="276999"/>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Decision gate</a:t>
              </a:r>
            </a:p>
          </p:txBody>
        </p:sp>
        <p:sp>
          <p:nvSpPr>
            <p:cNvPr id="54" name="TextBox 53">
              <a:extLst>
                <a:ext uri="{FF2B5EF4-FFF2-40B4-BE49-F238E27FC236}">
                  <a16:creationId xmlns:a16="http://schemas.microsoft.com/office/drawing/2014/main" id="{99FE10E2-E46A-63D6-91BA-99339A62AEBE}"/>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Machine Learning Components</a:t>
              </a:r>
            </a:p>
          </p:txBody>
        </p:sp>
      </p:grpSp>
      <p:grpSp>
        <p:nvGrpSpPr>
          <p:cNvPr id="55" name="Group 54">
            <a:extLst>
              <a:ext uri="{FF2B5EF4-FFF2-40B4-BE49-F238E27FC236}">
                <a16:creationId xmlns:a16="http://schemas.microsoft.com/office/drawing/2014/main" id="{F68AFDD8-21C3-1CC4-0419-8E4BD1665286}"/>
              </a:ext>
            </a:extLst>
          </p:cNvPr>
          <p:cNvGrpSpPr/>
          <p:nvPr/>
        </p:nvGrpSpPr>
        <p:grpSpPr>
          <a:xfrm>
            <a:off x="8105756" y="4245127"/>
            <a:ext cx="3210452" cy="878258"/>
            <a:chOff x="1719682" y="1781001"/>
            <a:chExt cx="1349041" cy="878258"/>
          </a:xfrm>
        </p:grpSpPr>
        <p:sp>
          <p:nvSpPr>
            <p:cNvPr id="56" name="TextBox 55">
              <a:extLst>
                <a:ext uri="{FF2B5EF4-FFF2-40B4-BE49-F238E27FC236}">
                  <a16:creationId xmlns:a16="http://schemas.microsoft.com/office/drawing/2014/main" id="{6D69F214-AF03-B485-818D-730685B9AAAA}"/>
                </a:ext>
              </a:extLst>
            </p:cNvPr>
            <p:cNvSpPr txBox="1"/>
            <p:nvPr/>
          </p:nvSpPr>
          <p:spPr>
            <a:xfrm>
              <a:off x="1724504" y="2012928"/>
              <a:ext cx="1344219" cy="646331"/>
            </a:xfrm>
            <a:prstGeom prst="rect">
              <a:avLst/>
            </a:prstGeom>
            <a:noFill/>
          </p:spPr>
          <p:txBody>
            <a:bodyPr wrap="square" rtlCol="0">
              <a:spAutoFit/>
            </a:bodyPr>
            <a:lstStyle/>
            <a:p>
              <a:r>
                <a:rPr lang="en-US" altLang="ko-KR" sz="1200">
                  <a:solidFill>
                    <a:schemeClr val="tx1">
                      <a:lumMod val="95000"/>
                      <a:lumOff val="5000"/>
                    </a:schemeClr>
                  </a:solidFill>
                  <a:cs typeface="Arial" pitchFamily="34" charset="0"/>
                </a:rPr>
                <a:t>Implement automatic docker creation for substituted bots and compare their performance. </a:t>
              </a:r>
            </a:p>
          </p:txBody>
        </p:sp>
        <p:sp>
          <p:nvSpPr>
            <p:cNvPr id="57" name="TextBox 56">
              <a:extLst>
                <a:ext uri="{FF2B5EF4-FFF2-40B4-BE49-F238E27FC236}">
                  <a16:creationId xmlns:a16="http://schemas.microsoft.com/office/drawing/2014/main" id="{721B88F5-D95C-188A-76E8-C23D5551BF32}"/>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a:solidFill>
                    <a:schemeClr val="tx1">
                      <a:lumMod val="95000"/>
                      <a:lumOff val="5000"/>
                    </a:schemeClr>
                  </a:solidFill>
                  <a:cs typeface="Arial" pitchFamily="34" charset="0"/>
                </a:rPr>
                <a:t>Dynamic Container Creation</a:t>
              </a:r>
              <a:endParaRPr lang="ko-KR" altLang="en-US" sz="1200" b="1">
                <a:solidFill>
                  <a:schemeClr val="tx1">
                    <a:lumMod val="95000"/>
                    <a:lumOff val="5000"/>
                  </a:schemeClr>
                </a:solidFill>
                <a:cs typeface="Arial" pitchFamily="34" charset="0"/>
              </a:endParaRPr>
            </a:p>
          </p:txBody>
        </p:sp>
      </p:grpSp>
      <p:sp>
        <p:nvSpPr>
          <p:cNvPr id="59" name="TextBox 58">
            <a:extLst>
              <a:ext uri="{FF2B5EF4-FFF2-40B4-BE49-F238E27FC236}">
                <a16:creationId xmlns:a16="http://schemas.microsoft.com/office/drawing/2014/main" id="{3B718D55-9423-99A5-CD5A-BE21845FEE28}"/>
              </a:ext>
            </a:extLst>
          </p:cNvPr>
          <p:cNvSpPr txBox="1"/>
          <p:nvPr/>
        </p:nvSpPr>
        <p:spPr>
          <a:xfrm>
            <a:off x="444234" y="1033118"/>
            <a:ext cx="4382274" cy="369332"/>
          </a:xfrm>
          <a:prstGeom prst="rect">
            <a:avLst/>
          </a:prstGeom>
          <a:noFill/>
        </p:spPr>
        <p:txBody>
          <a:bodyPr wrap="square">
            <a:spAutoFit/>
          </a:bodyPr>
          <a:lstStyle/>
          <a:p>
            <a:r>
              <a:rPr lang="en-AT" dirty="0"/>
              <a:t>We are working with a bot company</a:t>
            </a:r>
          </a:p>
        </p:txBody>
      </p:sp>
      <p:pic>
        <p:nvPicPr>
          <p:cNvPr id="60" name="Picture 59">
            <a:extLst>
              <a:ext uri="{FF2B5EF4-FFF2-40B4-BE49-F238E27FC236}">
                <a16:creationId xmlns:a16="http://schemas.microsoft.com/office/drawing/2014/main" id="{4973B7CE-14B1-3582-D6B8-1D2A0AC8FEED}"/>
              </a:ext>
            </a:extLst>
          </p:cNvPr>
          <p:cNvPicPr>
            <a:picLocks noChangeAspect="1"/>
          </p:cNvPicPr>
          <p:nvPr/>
        </p:nvPicPr>
        <p:blipFill>
          <a:blip r:embed="rId2"/>
          <a:stretch>
            <a:fillRect/>
          </a:stretch>
        </p:blipFill>
        <p:spPr>
          <a:xfrm>
            <a:off x="4383075" y="2132707"/>
            <a:ext cx="443433" cy="443433"/>
          </a:xfrm>
          <a:prstGeom prst="rect">
            <a:avLst/>
          </a:prstGeom>
        </p:spPr>
      </p:pic>
      <p:sp>
        <p:nvSpPr>
          <p:cNvPr id="65" name="TextBox 64">
            <a:extLst>
              <a:ext uri="{FF2B5EF4-FFF2-40B4-BE49-F238E27FC236}">
                <a16:creationId xmlns:a16="http://schemas.microsoft.com/office/drawing/2014/main" id="{25FF94EE-2DDC-C74B-5741-DDAE965358DF}"/>
              </a:ext>
            </a:extLst>
          </p:cNvPr>
          <p:cNvSpPr txBox="1"/>
          <p:nvPr/>
        </p:nvSpPr>
        <p:spPr>
          <a:xfrm>
            <a:off x="401781" y="263236"/>
            <a:ext cx="3361328" cy="523220"/>
          </a:xfrm>
          <a:prstGeom prst="rect">
            <a:avLst/>
          </a:prstGeom>
          <a:noFill/>
        </p:spPr>
        <p:txBody>
          <a:bodyPr wrap="square" rtlCol="0">
            <a:spAutoFit/>
          </a:bodyPr>
          <a:lstStyle/>
          <a:p>
            <a:r>
              <a:rPr lang="en-GB" sz="2800" dirty="0"/>
              <a:t>Future Work</a:t>
            </a:r>
          </a:p>
        </p:txBody>
      </p:sp>
    </p:spTree>
    <p:extLst>
      <p:ext uri="{BB962C8B-B14F-4D97-AF65-F5344CB8AC3E}">
        <p14:creationId xmlns:p14="http://schemas.microsoft.com/office/powerpoint/2010/main" val="2079284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29FA8B-9B44-BC5B-4054-A6B6555DC210}"/>
              </a:ext>
            </a:extLst>
          </p:cNvPr>
          <p:cNvPicPr>
            <a:picLocks noChangeAspect="1"/>
          </p:cNvPicPr>
          <p:nvPr/>
        </p:nvPicPr>
        <p:blipFill rotWithShape="1">
          <a:blip r:embed="rId2"/>
          <a:srcRect l="16997" t="9630" r="11303" b="-53"/>
          <a:stretch/>
        </p:blipFill>
        <p:spPr>
          <a:xfrm>
            <a:off x="-8626" y="-8626"/>
            <a:ext cx="8208000" cy="6883118"/>
          </a:xfrm>
          <a:prstGeom prst="rect">
            <a:avLst/>
          </a:prstGeom>
        </p:spPr>
      </p:pic>
      <p:sp>
        <p:nvSpPr>
          <p:cNvPr id="6" name="TextBox 5">
            <a:extLst>
              <a:ext uri="{FF2B5EF4-FFF2-40B4-BE49-F238E27FC236}">
                <a16:creationId xmlns:a16="http://schemas.microsoft.com/office/drawing/2014/main" id="{644E4CD3-3379-E4AB-E949-F4812FF50590}"/>
              </a:ext>
            </a:extLst>
          </p:cNvPr>
          <p:cNvSpPr txBox="1"/>
          <p:nvPr/>
        </p:nvSpPr>
        <p:spPr>
          <a:xfrm>
            <a:off x="8188971" y="1252602"/>
            <a:ext cx="4208744" cy="5424924"/>
          </a:xfrm>
          <a:prstGeom prst="rect">
            <a:avLst/>
          </a:prstGeom>
          <a:noFill/>
        </p:spPr>
        <p:txBody>
          <a:bodyPr wrap="square" rtlCol="0">
            <a:noAutofit/>
          </a:bodyPr>
          <a:lstStyle/>
          <a:p>
            <a:r>
              <a:rPr lang="en-GB" sz="1200" dirty="0"/>
              <a:t>F</a:t>
            </a:r>
            <a:r>
              <a:rPr lang="en-AT" sz="1200" dirty="0"/>
              <a:t>rancesc Balada MLE@deepkernel.ai</a:t>
            </a:r>
          </a:p>
          <a:p>
            <a:endParaRPr lang="en-AT" sz="1200" dirty="0"/>
          </a:p>
          <a:p>
            <a:r>
              <a:rPr lang="en-AT" sz="1200" b="1" dirty="0"/>
              <a:t>University Degrees:</a:t>
            </a:r>
          </a:p>
          <a:p>
            <a:pPr marL="179388" lvl="1"/>
            <a:r>
              <a:rPr lang="en-AT" sz="1200" dirty="0"/>
              <a:t>Business Administration  @UPF - 2001</a:t>
            </a:r>
          </a:p>
          <a:p>
            <a:pPr marL="179388" lvl="1"/>
            <a:r>
              <a:rPr lang="en-AT" sz="1200" dirty="0"/>
              <a:t>Computer Science (120/180 credits) @UOC – 2008</a:t>
            </a:r>
          </a:p>
          <a:p>
            <a:pPr marL="179388" lvl="1"/>
            <a:r>
              <a:rPr lang="en-AT" sz="1200" dirty="0"/>
              <a:t>Master of Science in Predictive Analytics @NU - 2014</a:t>
            </a:r>
          </a:p>
          <a:p>
            <a:pPr marL="179388" lvl="1"/>
            <a:r>
              <a:rPr lang="en-AT" sz="1200" dirty="0"/>
              <a:t>Advanced Degree in Data Science @NU - 2017</a:t>
            </a:r>
          </a:p>
          <a:p>
            <a:endParaRPr lang="en-AT" sz="1200" dirty="0"/>
          </a:p>
          <a:p>
            <a:endParaRPr lang="en-AT" sz="1200" dirty="0"/>
          </a:p>
          <a:p>
            <a:r>
              <a:rPr lang="en-AT" sz="1200" b="1" dirty="0"/>
              <a:t>Working Experience:</a:t>
            </a:r>
          </a:p>
          <a:p>
            <a:endParaRPr lang="en-AT" sz="1200" dirty="0"/>
          </a:p>
          <a:p>
            <a:r>
              <a:rPr lang="en-GB" sz="1200" dirty="0"/>
              <a:t>F</a:t>
            </a:r>
            <a:r>
              <a:rPr lang="en-AT" sz="1200" dirty="0"/>
              <a:t>rom 2001 to 2012:</a:t>
            </a:r>
          </a:p>
          <a:p>
            <a:r>
              <a:rPr lang="en-AT" sz="1200" dirty="0"/>
              <a:t>Business Intelligence Consultant to Operation Manager Europe</a:t>
            </a:r>
          </a:p>
          <a:p>
            <a:endParaRPr lang="en-AT" sz="1200" dirty="0"/>
          </a:p>
          <a:p>
            <a:r>
              <a:rPr lang="en-GB" sz="1200" dirty="0"/>
              <a:t>F</a:t>
            </a:r>
            <a:r>
              <a:rPr lang="en-AT" sz="1200" dirty="0"/>
              <a:t>rom 2012 – currently </a:t>
            </a:r>
          </a:p>
          <a:p>
            <a:pPr marL="171450" indent="-171450">
              <a:buFontTx/>
              <a:buChar char="-"/>
            </a:pPr>
            <a:r>
              <a:rPr lang="en-AT" sz="1200" dirty="0"/>
              <a:t>Senior Business Intelligence Consultant </a:t>
            </a:r>
          </a:p>
          <a:p>
            <a:pPr marL="179388" lvl="1"/>
            <a:r>
              <a:rPr lang="en-AT" sz="1200" dirty="0"/>
              <a:t>@A1 Telekom Austria | Contractor </a:t>
            </a:r>
          </a:p>
          <a:p>
            <a:endParaRPr lang="en-AT" sz="1200" dirty="0"/>
          </a:p>
          <a:p>
            <a:pPr marL="171450" indent="-171450">
              <a:buFontTx/>
              <a:buChar char="-"/>
            </a:pPr>
            <a:r>
              <a:rPr lang="en-AT" sz="1200" dirty="0"/>
              <a:t>Data Scientist </a:t>
            </a:r>
          </a:p>
          <a:p>
            <a:pPr marL="179388" lvl="1"/>
            <a:r>
              <a:rPr lang="en-AT" sz="1200" dirty="0"/>
              <a:t>@Hutchison Drei Orange | Contractor</a:t>
            </a:r>
          </a:p>
          <a:p>
            <a:endParaRPr lang="en-AT" sz="1200" dirty="0"/>
          </a:p>
          <a:p>
            <a:pPr marL="171450" indent="-171450">
              <a:buFontTx/>
              <a:buChar char="-"/>
            </a:pPr>
            <a:r>
              <a:rPr lang="en-AT" sz="1200" dirty="0"/>
              <a:t>Data Scientist </a:t>
            </a:r>
          </a:p>
          <a:p>
            <a:pPr marL="179388" lvl="1"/>
            <a:r>
              <a:rPr lang="en-AT" sz="1200" dirty="0"/>
              <a:t>@Airbus | Contractor</a:t>
            </a:r>
          </a:p>
          <a:p>
            <a:endParaRPr lang="en-AT" sz="1200" dirty="0"/>
          </a:p>
          <a:p>
            <a:pPr marL="171450" indent="-171450">
              <a:buFontTx/>
              <a:buChar char="-"/>
            </a:pPr>
            <a:r>
              <a:rPr lang="en-AT" sz="1200" dirty="0"/>
              <a:t>Lead Data Scientist </a:t>
            </a:r>
          </a:p>
          <a:p>
            <a:pPr marL="179388" lvl="1"/>
            <a:r>
              <a:rPr lang="en-AT" sz="1200" dirty="0"/>
              <a:t>@Lufthansa Group | Contractor + Permanent</a:t>
            </a:r>
          </a:p>
          <a:p>
            <a:endParaRPr lang="en-AT" sz="1200" dirty="0"/>
          </a:p>
          <a:p>
            <a:pPr marL="171450" indent="-171450">
              <a:buFontTx/>
              <a:buChar char="-"/>
            </a:pPr>
            <a:r>
              <a:rPr lang="en-AT" sz="1200" dirty="0"/>
              <a:t>Machine Learning Developer and Rese</a:t>
            </a:r>
            <a:r>
              <a:rPr lang="en-GB" sz="1200" dirty="0" err="1"/>
              <a:t>ar</a:t>
            </a:r>
            <a:r>
              <a:rPr lang="en-AT" sz="1200" dirty="0"/>
              <a:t>ch Teammember </a:t>
            </a:r>
          </a:p>
          <a:p>
            <a:pPr marL="179388" lvl="1"/>
            <a:r>
              <a:rPr lang="en-AT" sz="1200" dirty="0"/>
              <a:t>@RISE | Permanent + Contractor</a:t>
            </a:r>
          </a:p>
          <a:p>
            <a:endParaRPr lang="en-AT" sz="1200" dirty="0"/>
          </a:p>
        </p:txBody>
      </p:sp>
    </p:spTree>
    <p:extLst>
      <p:ext uri="{BB962C8B-B14F-4D97-AF65-F5344CB8AC3E}">
        <p14:creationId xmlns:p14="http://schemas.microsoft.com/office/powerpoint/2010/main" val="2434039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ions Therapists Ask Us | Relationship Institute Australasia">
            <a:extLst>
              <a:ext uri="{FF2B5EF4-FFF2-40B4-BE49-F238E27FC236}">
                <a16:creationId xmlns:a16="http://schemas.microsoft.com/office/drawing/2014/main" id="{A8811AAA-ADCA-1A9A-D36C-76094F74C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108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5E2F9B-8A6A-164C-ACBF-D12D8E9478AD}"/>
              </a:ext>
            </a:extLst>
          </p:cNvPr>
          <p:cNvPicPr>
            <a:picLocks noChangeAspect="1"/>
          </p:cNvPicPr>
          <p:nvPr/>
        </p:nvPicPr>
        <p:blipFill rotWithShape="1">
          <a:blip r:embed="rId2"/>
          <a:srcRect t="10254" r="9858" b="5899"/>
          <a:stretch/>
        </p:blipFill>
        <p:spPr>
          <a:xfrm rot="1142482">
            <a:off x="1431571" y="1960937"/>
            <a:ext cx="2962008" cy="3169617"/>
          </a:xfrm>
          <a:prstGeom prst="rect">
            <a:avLst/>
          </a:prstGeom>
        </p:spPr>
      </p:pic>
      <p:pic>
        <p:nvPicPr>
          <p:cNvPr id="6" name="Picture 5">
            <a:extLst>
              <a:ext uri="{FF2B5EF4-FFF2-40B4-BE49-F238E27FC236}">
                <a16:creationId xmlns:a16="http://schemas.microsoft.com/office/drawing/2014/main" id="{D5678717-C81A-4347-96BA-77AAFCD71DE3}"/>
              </a:ext>
            </a:extLst>
          </p:cNvPr>
          <p:cNvPicPr>
            <a:picLocks noChangeAspect="1"/>
          </p:cNvPicPr>
          <p:nvPr/>
        </p:nvPicPr>
        <p:blipFill>
          <a:blip r:embed="rId3"/>
          <a:stretch>
            <a:fillRect/>
          </a:stretch>
        </p:blipFill>
        <p:spPr>
          <a:xfrm>
            <a:off x="6606940" y="2273557"/>
            <a:ext cx="3663331" cy="2750184"/>
          </a:xfrm>
          <a:prstGeom prst="rect">
            <a:avLst/>
          </a:prstGeom>
        </p:spPr>
      </p:pic>
      <p:sp>
        <p:nvSpPr>
          <p:cNvPr id="8" name="TextBox 7">
            <a:extLst>
              <a:ext uri="{FF2B5EF4-FFF2-40B4-BE49-F238E27FC236}">
                <a16:creationId xmlns:a16="http://schemas.microsoft.com/office/drawing/2014/main" id="{343AA8A3-EBE3-6F41-974D-04FCFC53127F}"/>
              </a:ext>
            </a:extLst>
          </p:cNvPr>
          <p:cNvSpPr txBox="1"/>
          <p:nvPr/>
        </p:nvSpPr>
        <p:spPr>
          <a:xfrm>
            <a:off x="2266292" y="5141706"/>
            <a:ext cx="1226634" cy="369332"/>
          </a:xfrm>
          <a:prstGeom prst="rect">
            <a:avLst/>
          </a:prstGeom>
          <a:noFill/>
        </p:spPr>
        <p:txBody>
          <a:bodyPr wrap="square" rtlCol="0">
            <a:spAutoFit/>
          </a:bodyPr>
          <a:lstStyle/>
          <a:p>
            <a:r>
              <a:rPr lang="en-AT"/>
              <a:t>Your bots</a:t>
            </a:r>
          </a:p>
        </p:txBody>
      </p:sp>
      <p:sp>
        <p:nvSpPr>
          <p:cNvPr id="9" name="TextBox 8">
            <a:extLst>
              <a:ext uri="{FF2B5EF4-FFF2-40B4-BE49-F238E27FC236}">
                <a16:creationId xmlns:a16="http://schemas.microsoft.com/office/drawing/2014/main" id="{52AB73DA-E794-CB4E-A935-D1FF4A6424CC}"/>
              </a:ext>
            </a:extLst>
          </p:cNvPr>
          <p:cNvSpPr txBox="1"/>
          <p:nvPr/>
        </p:nvSpPr>
        <p:spPr>
          <a:xfrm>
            <a:off x="6895038" y="5151695"/>
            <a:ext cx="3261887" cy="369332"/>
          </a:xfrm>
          <a:prstGeom prst="rect">
            <a:avLst/>
          </a:prstGeom>
          <a:noFill/>
        </p:spPr>
        <p:txBody>
          <a:bodyPr wrap="square" rtlCol="0">
            <a:spAutoFit/>
          </a:bodyPr>
          <a:lstStyle/>
          <a:p>
            <a:r>
              <a:rPr lang="en-AT"/>
              <a:t>Lagard’s competition bots</a:t>
            </a:r>
          </a:p>
        </p:txBody>
      </p:sp>
      <p:sp>
        <p:nvSpPr>
          <p:cNvPr id="10" name="Rounded Rectangle 9">
            <a:extLst>
              <a:ext uri="{FF2B5EF4-FFF2-40B4-BE49-F238E27FC236}">
                <a16:creationId xmlns:a16="http://schemas.microsoft.com/office/drawing/2014/main" id="{6AD56B80-2D88-DA4F-A318-530AA88BE8DF}"/>
              </a:ext>
            </a:extLst>
          </p:cNvPr>
          <p:cNvSpPr/>
          <p:nvPr/>
        </p:nvSpPr>
        <p:spPr>
          <a:xfrm>
            <a:off x="1228723" y="789142"/>
            <a:ext cx="9593765" cy="71583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T" sz="4800">
                <a:solidFill>
                  <a:prstClr val="white"/>
                </a:solidFill>
                <a:latin typeface="Calibri Light" panose="020F0302020204030204"/>
                <a:ea typeface="+mj-ea"/>
                <a:cs typeface="+mj-cs"/>
              </a:rPr>
              <a:t>Trading bots surfing the stock markets</a:t>
            </a:r>
            <a:endParaRPr lang="en-AT"/>
          </a:p>
        </p:txBody>
      </p:sp>
    </p:spTree>
    <p:extLst>
      <p:ext uri="{BB962C8B-B14F-4D97-AF65-F5344CB8AC3E}">
        <p14:creationId xmlns:p14="http://schemas.microsoft.com/office/powerpoint/2010/main" val="1422341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010DAC-B5CF-990D-7213-C88CBD8A18A8}"/>
              </a:ext>
            </a:extLst>
          </p:cNvPr>
          <p:cNvPicPr>
            <a:picLocks noChangeAspect="1"/>
          </p:cNvPicPr>
          <p:nvPr/>
        </p:nvPicPr>
        <p:blipFill rotWithShape="1">
          <a:blip r:embed="rId2"/>
          <a:srcRect l="7552" t="313" r="9046" b="32"/>
          <a:stretch/>
        </p:blipFill>
        <p:spPr>
          <a:xfrm>
            <a:off x="-14064" y="-10758"/>
            <a:ext cx="8640000" cy="6876000"/>
          </a:xfrm>
          <a:prstGeom prst="rect">
            <a:avLst/>
          </a:prstGeom>
        </p:spPr>
      </p:pic>
      <p:sp>
        <p:nvSpPr>
          <p:cNvPr id="8" name="TextBox 7">
            <a:extLst>
              <a:ext uri="{FF2B5EF4-FFF2-40B4-BE49-F238E27FC236}">
                <a16:creationId xmlns:a16="http://schemas.microsoft.com/office/drawing/2014/main" id="{B380EB3B-B902-18E0-091D-19C17FE3A7AD}"/>
              </a:ext>
            </a:extLst>
          </p:cNvPr>
          <p:cNvSpPr txBox="1"/>
          <p:nvPr/>
        </p:nvSpPr>
        <p:spPr>
          <a:xfrm>
            <a:off x="4421393" y="0"/>
            <a:ext cx="4153828" cy="523220"/>
          </a:xfrm>
          <a:prstGeom prst="rect">
            <a:avLst/>
          </a:prstGeom>
          <a:noFill/>
        </p:spPr>
        <p:txBody>
          <a:bodyPr wrap="square" rtlCol="0">
            <a:spAutoFit/>
          </a:bodyPr>
          <a:lstStyle/>
          <a:p>
            <a:pPr algn="r"/>
            <a:r>
              <a:rPr lang="en-AT" sz="2800" dirty="0">
                <a:solidFill>
                  <a:schemeClr val="bg1"/>
                </a:solidFill>
              </a:rPr>
              <a:t>Leverage the opportunities</a:t>
            </a:r>
          </a:p>
        </p:txBody>
      </p:sp>
      <p:sp>
        <p:nvSpPr>
          <p:cNvPr id="9" name="TextBox 8">
            <a:extLst>
              <a:ext uri="{FF2B5EF4-FFF2-40B4-BE49-F238E27FC236}">
                <a16:creationId xmlns:a16="http://schemas.microsoft.com/office/drawing/2014/main" id="{EFEC32D3-04E4-443F-9B5C-F4E72D617A04}"/>
              </a:ext>
            </a:extLst>
          </p:cNvPr>
          <p:cNvSpPr txBox="1"/>
          <p:nvPr/>
        </p:nvSpPr>
        <p:spPr>
          <a:xfrm>
            <a:off x="8765783" y="1280160"/>
            <a:ext cx="3207477" cy="3416320"/>
          </a:xfrm>
          <a:prstGeom prst="rect">
            <a:avLst/>
          </a:prstGeom>
          <a:noFill/>
        </p:spPr>
        <p:txBody>
          <a:bodyPr wrap="square" rtlCol="0">
            <a:spAutoFit/>
          </a:bodyPr>
          <a:lstStyle/>
          <a:p>
            <a:r>
              <a:rPr lang="en-AT" dirty="0"/>
              <a:t>What are the type of bots</a:t>
            </a:r>
          </a:p>
          <a:p>
            <a:pPr marL="285750" indent="-285750">
              <a:buFont typeface="Arial" panose="020B0604020202020204" pitchFamily="34" charset="0"/>
              <a:buChar char="•"/>
            </a:pPr>
            <a:r>
              <a:rPr lang="en-GB" dirty="0"/>
              <a:t>Trend Trading Bots</a:t>
            </a:r>
          </a:p>
          <a:p>
            <a:pPr marL="285750" indent="-285750">
              <a:buFont typeface="Arial" panose="020B0604020202020204" pitchFamily="34" charset="0"/>
              <a:buChar char="•"/>
            </a:pPr>
            <a:r>
              <a:rPr lang="en-GB" dirty="0"/>
              <a:t>Arbitrage bots</a:t>
            </a:r>
          </a:p>
          <a:p>
            <a:pPr marL="285750" indent="-285750">
              <a:buFont typeface="Arial" panose="020B0604020202020204" pitchFamily="34" charset="0"/>
              <a:buChar char="•"/>
            </a:pPr>
            <a:r>
              <a:rPr lang="en-GB" dirty="0"/>
              <a:t>Coin lending bots</a:t>
            </a:r>
          </a:p>
          <a:p>
            <a:pPr marL="285750" indent="-285750">
              <a:buFont typeface="Arial" panose="020B0604020202020204" pitchFamily="34" charset="0"/>
              <a:buChar char="•"/>
            </a:pPr>
            <a:r>
              <a:rPr lang="en-GB" dirty="0"/>
              <a:t>Market maker bots</a:t>
            </a:r>
          </a:p>
          <a:p>
            <a:pPr marL="285750" indent="-285750">
              <a:buFont typeface="Arial" panose="020B0604020202020204" pitchFamily="34" charset="0"/>
              <a:buChar char="•"/>
            </a:pPr>
            <a:r>
              <a:rPr lang="en-GB" dirty="0"/>
              <a:t>Mean-reversion strategies</a:t>
            </a:r>
          </a:p>
          <a:p>
            <a:pPr marL="285750" indent="-285750">
              <a:buFont typeface="Arial" panose="020B0604020202020204" pitchFamily="34" charset="0"/>
              <a:buChar char="•"/>
            </a:pPr>
            <a:r>
              <a:rPr lang="en-GB" dirty="0"/>
              <a:t>Trend-following strategies</a:t>
            </a:r>
          </a:p>
          <a:p>
            <a:pPr marL="285750" indent="-285750">
              <a:buFont typeface="Arial" panose="020B0604020202020204" pitchFamily="34" charset="0"/>
              <a:buChar char="•"/>
            </a:pPr>
            <a:r>
              <a:rPr lang="en-GB" dirty="0"/>
              <a:t>Breakout strategies</a:t>
            </a:r>
          </a:p>
          <a:p>
            <a:pPr marL="285750" indent="-285750">
              <a:buFont typeface="Arial" panose="020B0604020202020204" pitchFamily="34" charset="0"/>
              <a:buChar char="•"/>
            </a:pPr>
            <a:r>
              <a:rPr lang="en-GB" dirty="0"/>
              <a:t>Biased strategy</a:t>
            </a:r>
          </a:p>
          <a:p>
            <a:pPr marL="285750" indent="-285750">
              <a:buFont typeface="Arial" panose="020B0604020202020204" pitchFamily="34" charset="0"/>
              <a:buChar char="•"/>
            </a:pPr>
            <a:r>
              <a:rPr lang="en-GB" dirty="0"/>
              <a:t>…</a:t>
            </a:r>
          </a:p>
          <a:p>
            <a:pPr marL="285750" indent="-285750">
              <a:buFont typeface="Arial" panose="020B0604020202020204" pitchFamily="34" charset="0"/>
              <a:buChar char="•"/>
            </a:pPr>
            <a:r>
              <a:rPr lang="en-GB" dirty="0"/>
              <a:t>…</a:t>
            </a:r>
          </a:p>
          <a:p>
            <a:endParaRPr lang="en-AT" dirty="0"/>
          </a:p>
        </p:txBody>
      </p:sp>
    </p:spTree>
    <p:extLst>
      <p:ext uri="{BB962C8B-B14F-4D97-AF65-F5344CB8AC3E}">
        <p14:creationId xmlns:p14="http://schemas.microsoft.com/office/powerpoint/2010/main" val="995942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Bot Icon at GetDrawings | Free download">
            <a:extLst>
              <a:ext uri="{FF2B5EF4-FFF2-40B4-BE49-F238E27FC236}">
                <a16:creationId xmlns:a16="http://schemas.microsoft.com/office/drawing/2014/main" id="{77B65348-192F-5AAC-42B8-C95F098EC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8438" y="4284877"/>
            <a:ext cx="877195" cy="87719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Bot by Stevan Rodic on Dribbble">
            <a:extLst>
              <a:ext uri="{FF2B5EF4-FFF2-40B4-BE49-F238E27FC236}">
                <a16:creationId xmlns:a16="http://schemas.microsoft.com/office/drawing/2014/main" id="{BBD19F5C-7510-239D-E97A-63167E6EC4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44" t="30134" r="37438" b="28335"/>
          <a:stretch/>
        </p:blipFill>
        <p:spPr bwMode="auto">
          <a:xfrm>
            <a:off x="10869420" y="4201888"/>
            <a:ext cx="343325" cy="3923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Impact of a Vision - DR MANI">
            <a:extLst>
              <a:ext uri="{FF2B5EF4-FFF2-40B4-BE49-F238E27FC236}">
                <a16:creationId xmlns:a16="http://schemas.microsoft.com/office/drawing/2014/main" id="{7F1EEE0E-FC3C-7963-1933-69CC091147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83" t="435" r="15759" b="-435"/>
          <a:stretch/>
        </p:blipFill>
        <p:spPr bwMode="auto">
          <a:xfrm>
            <a:off x="-10758" y="-31684"/>
            <a:ext cx="8322747" cy="6953762"/>
          </a:xfrm>
          <a:prstGeom prst="rect">
            <a:avLst/>
          </a:prstGeom>
          <a:noFill/>
          <a:extLst>
            <a:ext uri="{909E8E84-426E-40DD-AFC4-6F175D3DCCD1}">
              <a14:hiddenFill xmlns:a14="http://schemas.microsoft.com/office/drawing/2010/main">
                <a:solidFill>
                  <a:srgbClr val="FFFFFF"/>
                </a:solidFill>
              </a14:hiddenFill>
            </a:ext>
          </a:extLst>
        </p:spPr>
      </p:pic>
      <p:sp>
        <p:nvSpPr>
          <p:cNvPr id="4" name="Can 3">
            <a:extLst>
              <a:ext uri="{FF2B5EF4-FFF2-40B4-BE49-F238E27FC236}">
                <a16:creationId xmlns:a16="http://schemas.microsoft.com/office/drawing/2014/main" id="{EE7F8BD4-4D02-B494-D28F-60F3A619BE85}"/>
              </a:ext>
            </a:extLst>
          </p:cNvPr>
          <p:cNvSpPr/>
          <p:nvPr/>
        </p:nvSpPr>
        <p:spPr>
          <a:xfrm>
            <a:off x="8520546" y="1056070"/>
            <a:ext cx="3442854" cy="68400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E7E2EBC2-EDF5-A74E-FD48-BB981C2DB93A}"/>
              </a:ext>
            </a:extLst>
          </p:cNvPr>
          <p:cNvSpPr txBox="1"/>
          <p:nvPr/>
        </p:nvSpPr>
        <p:spPr>
          <a:xfrm>
            <a:off x="9171709" y="1301105"/>
            <a:ext cx="2445327" cy="369332"/>
          </a:xfrm>
          <a:prstGeom prst="rect">
            <a:avLst/>
          </a:prstGeom>
          <a:noFill/>
        </p:spPr>
        <p:txBody>
          <a:bodyPr wrap="square" rtlCol="0">
            <a:spAutoFit/>
          </a:bodyPr>
          <a:lstStyle/>
          <a:p>
            <a:r>
              <a:rPr lang="en-AT" dirty="0"/>
              <a:t>1 Megatron of data</a:t>
            </a:r>
          </a:p>
        </p:txBody>
      </p:sp>
      <p:pic>
        <p:nvPicPr>
          <p:cNvPr id="1034" name="Picture 10">
            <a:extLst>
              <a:ext uri="{FF2B5EF4-FFF2-40B4-BE49-F238E27FC236}">
                <a16:creationId xmlns:a16="http://schemas.microsoft.com/office/drawing/2014/main" id="{E782957E-81A6-CEC1-AAA1-170A7D5C18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81" t="-823" r="6252" b="2181"/>
          <a:stretch/>
        </p:blipFill>
        <p:spPr bwMode="auto">
          <a:xfrm>
            <a:off x="9504000" y="3132000"/>
            <a:ext cx="576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t Icon. Chatbot Icon Concept. Cute Smiling Robot. Vector Modern Line ...">
            <a:extLst>
              <a:ext uri="{FF2B5EF4-FFF2-40B4-BE49-F238E27FC236}">
                <a16:creationId xmlns:a16="http://schemas.microsoft.com/office/drawing/2014/main" id="{189554FD-3027-0F0A-FFD7-F2BF516593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1132" y="3255349"/>
            <a:ext cx="791135" cy="7911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t Icon by Irina Mir on Dribbble">
            <a:extLst>
              <a:ext uri="{FF2B5EF4-FFF2-40B4-BE49-F238E27FC236}">
                <a16:creationId xmlns:a16="http://schemas.microsoft.com/office/drawing/2014/main" id="{9C02E84C-A922-56B4-776C-F119CF75A0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760" t="4374" r="19765" b="6394"/>
          <a:stretch/>
        </p:blipFill>
        <p:spPr bwMode="auto">
          <a:xfrm>
            <a:off x="10636675" y="4543909"/>
            <a:ext cx="503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t Icon by Oleg Levin on Dribbble">
            <a:extLst>
              <a:ext uri="{FF2B5EF4-FFF2-40B4-BE49-F238E27FC236}">
                <a16:creationId xmlns:a16="http://schemas.microsoft.com/office/drawing/2014/main" id="{D34DA3A7-284A-C13F-002C-0FCE34855C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138" t="4183" r="12856" b="6585"/>
          <a:stretch/>
        </p:blipFill>
        <p:spPr bwMode="auto">
          <a:xfrm>
            <a:off x="8964000" y="3456000"/>
            <a:ext cx="612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hat bot icon outline robot sign in blue circle Vector Image">
            <a:extLst>
              <a:ext uri="{FF2B5EF4-FFF2-40B4-BE49-F238E27FC236}">
                <a16:creationId xmlns:a16="http://schemas.microsoft.com/office/drawing/2014/main" id="{E61388F8-9F69-CC5D-4D41-A3DE2F0F4C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273" t="11179" r="10338" b="20157"/>
          <a:stretch/>
        </p:blipFill>
        <p:spPr bwMode="auto">
          <a:xfrm>
            <a:off x="9652436" y="4284877"/>
            <a:ext cx="828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ot icon by Chida on Dribbble">
            <a:extLst>
              <a:ext uri="{FF2B5EF4-FFF2-40B4-BE49-F238E27FC236}">
                <a16:creationId xmlns:a16="http://schemas.microsoft.com/office/drawing/2014/main" id="{C8104DD6-AE87-9C6D-939A-22F66A311E8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6182" t="29084" r="33180" b="30011"/>
          <a:stretch/>
        </p:blipFill>
        <p:spPr bwMode="auto">
          <a:xfrm>
            <a:off x="10347663" y="4569555"/>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 complete bot solution for your Contact Centre - Puzzel">
            <a:extLst>
              <a:ext uri="{FF2B5EF4-FFF2-40B4-BE49-F238E27FC236}">
                <a16:creationId xmlns:a16="http://schemas.microsoft.com/office/drawing/2014/main" id="{48EDF14C-536C-2F63-932D-C4D529C0EA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49455" y="3904226"/>
            <a:ext cx="693420" cy="69342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hatbot Oval Svg Png Icon Free Download (#569564) - OnlineWebFonts.COM">
            <a:extLst>
              <a:ext uri="{FF2B5EF4-FFF2-40B4-BE49-F238E27FC236}">
                <a16:creationId xmlns:a16="http://schemas.microsoft.com/office/drawing/2014/main" id="{5C04CE33-265C-9E4B-2F85-9D65CAD7A4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77770" y="3865188"/>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ot Icons - Download Free Vector Icons | Noun Project">
            <a:extLst>
              <a:ext uri="{FF2B5EF4-FFF2-40B4-BE49-F238E27FC236}">
                <a16:creationId xmlns:a16="http://schemas.microsoft.com/office/drawing/2014/main" id="{9242DF71-B635-0816-4064-AA12BEA8AB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73292" y="4516603"/>
            <a:ext cx="883000" cy="88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ot Icon Robot Automated - Free vector graphic on Pixabay">
            <a:extLst>
              <a:ext uri="{FF2B5EF4-FFF2-40B4-BE49-F238E27FC236}">
                <a16:creationId xmlns:a16="http://schemas.microsoft.com/office/drawing/2014/main" id="{22AB0737-C79C-A9B1-F943-706EA77743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83248" y="3959712"/>
            <a:ext cx="693420" cy="6934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ot Icon #239968 - Free Icons Library">
            <a:extLst>
              <a:ext uri="{FF2B5EF4-FFF2-40B4-BE49-F238E27FC236}">
                <a16:creationId xmlns:a16="http://schemas.microsoft.com/office/drawing/2014/main" id="{F0CEC526-3BF2-49B2-795A-9B990A6B6B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63657" y="3527677"/>
            <a:ext cx="693420" cy="69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203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F86E-A4B0-6D44-98BE-889EE0C0D108}"/>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203D72B-96E2-F24A-B3EE-D6BFB4297CCA}"/>
              </a:ext>
            </a:extLst>
          </p:cNvPr>
          <p:cNvSpPr>
            <a:spLocks noGrp="1"/>
          </p:cNvSpPr>
          <p:nvPr>
            <p:ph idx="1"/>
          </p:nvPr>
        </p:nvSpPr>
        <p:spPr/>
        <p:txBody>
          <a:bodyPr>
            <a:normAutofit lnSpcReduction="10000"/>
          </a:bodyPr>
          <a:lstStyle/>
          <a:p>
            <a:r>
              <a:rPr lang="en-GB"/>
              <a:t>T</a:t>
            </a:r>
            <a:r>
              <a:rPr lang="en-AT"/>
              <a:t>itle</a:t>
            </a:r>
          </a:p>
          <a:p>
            <a:r>
              <a:rPr lang="en-AT"/>
              <a:t>Outline</a:t>
            </a:r>
          </a:p>
          <a:p>
            <a:r>
              <a:rPr lang="en-AT"/>
              <a:t>P</a:t>
            </a:r>
            <a:r>
              <a:rPr lang="en-GB"/>
              <a:t>r</a:t>
            </a:r>
            <a:r>
              <a:rPr lang="en-AT"/>
              <a:t>oblem</a:t>
            </a:r>
          </a:p>
          <a:p>
            <a:r>
              <a:rPr lang="en-AT"/>
              <a:t>Solution</a:t>
            </a:r>
          </a:p>
          <a:p>
            <a:r>
              <a:rPr lang="en-AT"/>
              <a:t>Data + Model</a:t>
            </a:r>
          </a:p>
          <a:p>
            <a:r>
              <a:rPr lang="en-AT"/>
              <a:t>Demo</a:t>
            </a:r>
          </a:p>
          <a:p>
            <a:r>
              <a:rPr lang="en-AT"/>
              <a:t>MLOps Stack</a:t>
            </a:r>
          </a:p>
          <a:p>
            <a:r>
              <a:rPr lang="en-AT"/>
              <a:t>Conclusions</a:t>
            </a:r>
          </a:p>
          <a:p>
            <a:r>
              <a:rPr lang="en-AT"/>
              <a:t>Future Work</a:t>
            </a:r>
          </a:p>
        </p:txBody>
      </p:sp>
    </p:spTree>
    <p:extLst>
      <p:ext uri="{BB962C8B-B14F-4D97-AF65-F5344CB8AC3E}">
        <p14:creationId xmlns:p14="http://schemas.microsoft.com/office/powerpoint/2010/main" val="1044891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EBFB66-092F-EB7B-7CAC-FCC4D38CA8BC}"/>
              </a:ext>
            </a:extLst>
          </p:cNvPr>
          <p:cNvSpPr txBox="1"/>
          <p:nvPr/>
        </p:nvSpPr>
        <p:spPr>
          <a:xfrm>
            <a:off x="1220992" y="2290943"/>
            <a:ext cx="8600739" cy="1477328"/>
          </a:xfrm>
          <a:prstGeom prst="rect">
            <a:avLst/>
          </a:prstGeom>
          <a:noFill/>
        </p:spPr>
        <p:txBody>
          <a:bodyPr wrap="square">
            <a:spAutoFit/>
          </a:bodyPr>
          <a:lstStyle/>
          <a:p>
            <a:r>
              <a:rPr lang="en-AT" dirty="0">
                <a:hlinkClick r:id="rId2"/>
              </a:rPr>
              <a:t>https://therobusttrader.com/what-percentage-of-trading-is-algorithmic/</a:t>
            </a:r>
            <a:endParaRPr lang="en-AT" dirty="0"/>
          </a:p>
          <a:p>
            <a:r>
              <a:rPr lang="en-GB" dirty="0">
                <a:hlinkClick r:id="rId3"/>
              </a:rPr>
              <a:t>https://towardsdatascience.com/which-trading-bots-are-even-profitable-eaab72c60e69</a:t>
            </a:r>
            <a:endParaRPr lang="en-GB" dirty="0"/>
          </a:p>
          <a:p>
            <a:r>
              <a:rPr lang="en-GB" dirty="0">
                <a:hlinkClick r:id="rId4"/>
              </a:rPr>
              <a:t>https://automatedcryptobots.com/types-of-cryptocurrency-trading-bots/</a:t>
            </a:r>
            <a:endParaRPr lang="en-GB" dirty="0"/>
          </a:p>
          <a:p>
            <a:endParaRPr lang="en-GB" dirty="0"/>
          </a:p>
          <a:p>
            <a:endParaRPr lang="en-AT" dirty="0"/>
          </a:p>
        </p:txBody>
      </p:sp>
    </p:spTree>
    <p:extLst>
      <p:ext uri="{BB962C8B-B14F-4D97-AF65-F5344CB8AC3E}">
        <p14:creationId xmlns:p14="http://schemas.microsoft.com/office/powerpoint/2010/main" val="47041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Tour Camino Inca a Machu Picchu - Ruta Corta (Servicio Privado ...">
            <a:extLst>
              <a:ext uri="{FF2B5EF4-FFF2-40B4-BE49-F238E27FC236}">
                <a16:creationId xmlns:a16="http://schemas.microsoft.com/office/drawing/2014/main" id="{F051D940-EEF2-BC45-BB9F-EF7ACCA3FA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9" t="-200" r="4852" b="462"/>
          <a:stretch/>
        </p:blipFill>
        <p:spPr bwMode="auto">
          <a:xfrm>
            <a:off x="-1" y="-25591"/>
            <a:ext cx="8573359" cy="690228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ndigo map marker 2 icon - Free indigo map icons">
            <a:extLst>
              <a:ext uri="{FF2B5EF4-FFF2-40B4-BE49-F238E27FC236}">
                <a16:creationId xmlns:a16="http://schemas.microsoft.com/office/drawing/2014/main" id="{597E47E6-201F-DA45-4020-FCFAF8F254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2083" y="2968963"/>
            <a:ext cx="427915" cy="427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FB17FE-AE98-AD2A-0DDB-CC2755D774F9}"/>
              </a:ext>
            </a:extLst>
          </p:cNvPr>
          <p:cNvSpPr txBox="1"/>
          <p:nvPr/>
        </p:nvSpPr>
        <p:spPr>
          <a:xfrm>
            <a:off x="9177766" y="2934798"/>
            <a:ext cx="2929665" cy="738664"/>
          </a:xfrm>
          <a:prstGeom prst="rect">
            <a:avLst/>
          </a:prstGeom>
          <a:noFill/>
        </p:spPr>
        <p:txBody>
          <a:bodyPr wrap="square" rtlCol="0">
            <a:spAutoFit/>
          </a:bodyPr>
          <a:lstStyle/>
          <a:p>
            <a:r>
              <a:rPr lang="en-AT" sz="1400" dirty="0"/>
              <a:t>2018</a:t>
            </a:r>
          </a:p>
          <a:p>
            <a:r>
              <a:rPr lang="en-AT" sz="1400" dirty="0"/>
              <a:t>Master Thesis Tutoring on Trading Ethereum with Deep Learning</a:t>
            </a:r>
          </a:p>
        </p:txBody>
      </p:sp>
      <p:pic>
        <p:nvPicPr>
          <p:cNvPr id="17" name="Picture 10" descr="Indigo map marker 2 icon - Free indigo map icons">
            <a:extLst>
              <a:ext uri="{FF2B5EF4-FFF2-40B4-BE49-F238E27FC236}">
                <a16:creationId xmlns:a16="http://schemas.microsoft.com/office/drawing/2014/main" id="{88A8D888-5606-F601-3655-C7A4D2C90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2083" y="1164516"/>
            <a:ext cx="427915" cy="42791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94C372-BD57-F23C-8D4D-A54C82F71C79}"/>
              </a:ext>
            </a:extLst>
          </p:cNvPr>
          <p:cNvSpPr txBox="1"/>
          <p:nvPr/>
        </p:nvSpPr>
        <p:spPr>
          <a:xfrm>
            <a:off x="9177766" y="1173645"/>
            <a:ext cx="2929666" cy="523220"/>
          </a:xfrm>
          <a:prstGeom prst="rect">
            <a:avLst/>
          </a:prstGeom>
          <a:noFill/>
        </p:spPr>
        <p:txBody>
          <a:bodyPr wrap="square" rtlCol="0">
            <a:spAutoFit/>
          </a:bodyPr>
          <a:lstStyle/>
          <a:p>
            <a:r>
              <a:rPr lang="en-AT" sz="1400" dirty="0"/>
              <a:t>1997</a:t>
            </a:r>
          </a:p>
          <a:p>
            <a:r>
              <a:rPr lang="en-AT" sz="1400" dirty="0"/>
              <a:t>Stock M</a:t>
            </a:r>
            <a:r>
              <a:rPr lang="en-GB" sz="1400" dirty="0"/>
              <a:t>a</a:t>
            </a:r>
            <a:r>
              <a:rPr lang="en-AT" sz="1400" dirty="0"/>
              <a:t>rket Programs at university</a:t>
            </a:r>
          </a:p>
        </p:txBody>
      </p:sp>
      <p:pic>
        <p:nvPicPr>
          <p:cNvPr id="19" name="Picture 10" descr="Indigo map marker 2 icon - Free indigo map icons">
            <a:extLst>
              <a:ext uri="{FF2B5EF4-FFF2-40B4-BE49-F238E27FC236}">
                <a16:creationId xmlns:a16="http://schemas.microsoft.com/office/drawing/2014/main" id="{75AC9EFF-BF22-F693-68EA-74303290B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2083" y="1976453"/>
            <a:ext cx="427915" cy="4279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29C0227-ED9E-BFB7-F53E-30819DEC53D3}"/>
              </a:ext>
            </a:extLst>
          </p:cNvPr>
          <p:cNvSpPr txBox="1"/>
          <p:nvPr/>
        </p:nvSpPr>
        <p:spPr>
          <a:xfrm>
            <a:off x="9177766" y="1823441"/>
            <a:ext cx="2929666" cy="954107"/>
          </a:xfrm>
          <a:prstGeom prst="rect">
            <a:avLst/>
          </a:prstGeom>
          <a:noFill/>
        </p:spPr>
        <p:txBody>
          <a:bodyPr wrap="square" rtlCol="0">
            <a:spAutoFit/>
          </a:bodyPr>
          <a:lstStyle/>
          <a:p>
            <a:r>
              <a:rPr lang="en-AT" sz="1400" dirty="0"/>
              <a:t>1998</a:t>
            </a:r>
          </a:p>
          <a:p>
            <a:r>
              <a:rPr lang="de-AT" sz="1400" dirty="0" err="1"/>
              <a:t>Idea</a:t>
            </a:r>
            <a:r>
              <a:rPr lang="de-AT" sz="1400" dirty="0"/>
              <a:t>: </a:t>
            </a:r>
            <a:r>
              <a:rPr lang="de-AT" sz="1400" dirty="0" err="1"/>
              <a:t>extract</a:t>
            </a:r>
            <a:r>
              <a:rPr lang="de-AT" sz="1400" dirty="0"/>
              <a:t> </a:t>
            </a:r>
            <a:r>
              <a:rPr lang="de-AT" sz="1400" dirty="0" err="1"/>
              <a:t>data</a:t>
            </a:r>
            <a:r>
              <a:rPr lang="de-AT" sz="1400" dirty="0"/>
              <a:t> </a:t>
            </a:r>
            <a:r>
              <a:rPr lang="de-AT" sz="1400" dirty="0" err="1"/>
              <a:t>from</a:t>
            </a:r>
            <a:r>
              <a:rPr lang="de-AT" sz="1400" dirty="0"/>
              <a:t> </a:t>
            </a:r>
            <a:r>
              <a:rPr lang="de-AT" sz="1400" dirty="0" err="1"/>
              <a:t>newspapers</a:t>
            </a:r>
            <a:r>
              <a:rPr lang="de-AT" sz="1400" dirty="0"/>
              <a:t>. </a:t>
            </a:r>
            <a:r>
              <a:rPr lang="de-AT" sz="1400" dirty="0" err="1"/>
              <a:t>market</a:t>
            </a:r>
            <a:r>
              <a:rPr lang="de-AT" sz="1400" dirty="0"/>
              <a:t> </a:t>
            </a:r>
            <a:r>
              <a:rPr lang="de-AT" sz="1400" dirty="0" err="1"/>
              <a:t>rates</a:t>
            </a:r>
            <a:r>
              <a:rPr lang="de-AT" sz="1400" dirty="0"/>
              <a:t> + </a:t>
            </a:r>
            <a:r>
              <a:rPr lang="de-AT" sz="1400" dirty="0" err="1"/>
              <a:t>news</a:t>
            </a:r>
            <a:r>
              <a:rPr lang="de-AT" sz="1400" dirty="0"/>
              <a:t> </a:t>
            </a:r>
            <a:r>
              <a:rPr lang="de-AT" sz="1400" dirty="0" err="1"/>
              <a:t>into</a:t>
            </a:r>
            <a:r>
              <a:rPr lang="de-AT" sz="1400" dirty="0"/>
              <a:t> MS Excel. </a:t>
            </a:r>
            <a:r>
              <a:rPr lang="de-AT" sz="1400" dirty="0" err="1"/>
              <a:t>Apply</a:t>
            </a:r>
            <a:r>
              <a:rPr lang="de-AT" sz="1400" dirty="0"/>
              <a:t> </a:t>
            </a:r>
            <a:r>
              <a:rPr lang="de-AT" sz="1400" dirty="0" err="1"/>
              <a:t>statistics</a:t>
            </a:r>
            <a:endParaRPr lang="en-AT" sz="1400" dirty="0"/>
          </a:p>
        </p:txBody>
      </p:sp>
      <p:pic>
        <p:nvPicPr>
          <p:cNvPr id="21" name="Picture 10" descr="Indigo map marker 2 icon - Free indigo map icons">
            <a:extLst>
              <a:ext uri="{FF2B5EF4-FFF2-40B4-BE49-F238E27FC236}">
                <a16:creationId xmlns:a16="http://schemas.microsoft.com/office/drawing/2014/main" id="{9F2EEEBE-76A4-E0E7-E066-D6A920E8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2083" y="5359803"/>
            <a:ext cx="427915" cy="4279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B208363-36DC-7220-59AC-BE9B492F2F63}"/>
              </a:ext>
            </a:extLst>
          </p:cNvPr>
          <p:cNvSpPr txBox="1"/>
          <p:nvPr/>
        </p:nvSpPr>
        <p:spPr>
          <a:xfrm>
            <a:off x="9177766" y="5359880"/>
            <a:ext cx="2929665" cy="523220"/>
          </a:xfrm>
          <a:prstGeom prst="rect">
            <a:avLst/>
          </a:prstGeom>
          <a:noFill/>
        </p:spPr>
        <p:txBody>
          <a:bodyPr wrap="square" rtlCol="0">
            <a:spAutoFit/>
          </a:bodyPr>
          <a:lstStyle/>
          <a:p>
            <a:r>
              <a:rPr lang="en-AT" sz="1400" dirty="0"/>
              <a:t>2021</a:t>
            </a:r>
          </a:p>
          <a:p>
            <a:r>
              <a:rPr lang="en-AT" sz="1400" dirty="0"/>
              <a:t>Bots creation initiative with students</a:t>
            </a:r>
          </a:p>
        </p:txBody>
      </p:sp>
      <p:pic>
        <p:nvPicPr>
          <p:cNvPr id="23" name="Picture 10" descr="Indigo map marker 2 icon - Free indigo map icons">
            <a:extLst>
              <a:ext uri="{FF2B5EF4-FFF2-40B4-BE49-F238E27FC236}">
                <a16:creationId xmlns:a16="http://schemas.microsoft.com/office/drawing/2014/main" id="{9B9098D4-3198-B402-1EFF-8DD6BC0DE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2083" y="6156749"/>
            <a:ext cx="427915" cy="4279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54DB313-662C-0A45-644A-39C8E13F212D}"/>
              </a:ext>
            </a:extLst>
          </p:cNvPr>
          <p:cNvSpPr txBox="1"/>
          <p:nvPr/>
        </p:nvSpPr>
        <p:spPr>
          <a:xfrm>
            <a:off x="9177766" y="6163548"/>
            <a:ext cx="2929665" cy="523220"/>
          </a:xfrm>
          <a:prstGeom prst="rect">
            <a:avLst/>
          </a:prstGeom>
          <a:noFill/>
        </p:spPr>
        <p:txBody>
          <a:bodyPr wrap="square" rtlCol="0">
            <a:spAutoFit/>
          </a:bodyPr>
          <a:lstStyle/>
          <a:p>
            <a:r>
              <a:rPr lang="en-AT" sz="1400" dirty="0"/>
              <a:t>2022</a:t>
            </a:r>
          </a:p>
          <a:p>
            <a:r>
              <a:rPr lang="en-AT" sz="1400" dirty="0"/>
              <a:t>Study Plan completed</a:t>
            </a:r>
          </a:p>
        </p:txBody>
      </p:sp>
      <p:pic>
        <p:nvPicPr>
          <p:cNvPr id="27" name="Picture 10" descr="Indigo map marker 2 icon - Free indigo map icons">
            <a:extLst>
              <a:ext uri="{FF2B5EF4-FFF2-40B4-BE49-F238E27FC236}">
                <a16:creationId xmlns:a16="http://schemas.microsoft.com/office/drawing/2014/main" id="{5F35E4E0-76A3-4335-C219-15493AE13F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2083" y="3765909"/>
            <a:ext cx="427915" cy="42791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834C038-DBFB-C491-7030-E04414BE4B89}"/>
              </a:ext>
            </a:extLst>
          </p:cNvPr>
          <p:cNvSpPr txBox="1"/>
          <p:nvPr/>
        </p:nvSpPr>
        <p:spPr>
          <a:xfrm>
            <a:off x="9177766" y="3770155"/>
            <a:ext cx="3051590" cy="523220"/>
          </a:xfrm>
          <a:prstGeom prst="rect">
            <a:avLst/>
          </a:prstGeom>
          <a:noFill/>
        </p:spPr>
        <p:txBody>
          <a:bodyPr wrap="square" rtlCol="0">
            <a:spAutoFit/>
          </a:bodyPr>
          <a:lstStyle/>
          <a:p>
            <a:r>
              <a:rPr lang="en-AT" sz="1400" dirty="0"/>
              <a:t>2019</a:t>
            </a:r>
          </a:p>
          <a:p>
            <a:r>
              <a:rPr lang="en-AT" sz="1400" dirty="0"/>
              <a:t>Vision + Gap Analysis = Study Plan</a:t>
            </a:r>
          </a:p>
        </p:txBody>
      </p:sp>
      <p:pic>
        <p:nvPicPr>
          <p:cNvPr id="29" name="Picture 10" descr="Indigo map marker 2 icon - Free indigo map icons">
            <a:extLst>
              <a:ext uri="{FF2B5EF4-FFF2-40B4-BE49-F238E27FC236}">
                <a16:creationId xmlns:a16="http://schemas.microsoft.com/office/drawing/2014/main" id="{2D782AD9-2338-BA1C-B572-68EE1DB05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2083" y="4562856"/>
            <a:ext cx="427915" cy="42791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123A071-EB76-4140-EDC9-4CE473EE9C10}"/>
              </a:ext>
            </a:extLst>
          </p:cNvPr>
          <p:cNvSpPr txBox="1"/>
          <p:nvPr/>
        </p:nvSpPr>
        <p:spPr>
          <a:xfrm>
            <a:off x="9177766" y="4521292"/>
            <a:ext cx="3051590" cy="738664"/>
          </a:xfrm>
          <a:prstGeom prst="rect">
            <a:avLst/>
          </a:prstGeom>
          <a:noFill/>
        </p:spPr>
        <p:txBody>
          <a:bodyPr wrap="square" rtlCol="0">
            <a:spAutoFit/>
          </a:bodyPr>
          <a:lstStyle/>
          <a:p>
            <a:r>
              <a:rPr lang="en-AT" sz="1400" dirty="0"/>
              <a:t>2019</a:t>
            </a:r>
          </a:p>
          <a:p>
            <a:r>
              <a:rPr lang="en-AT" sz="1400" dirty="0"/>
              <a:t>Bot company initiative. Left due to different visions </a:t>
            </a:r>
          </a:p>
        </p:txBody>
      </p:sp>
      <p:sp>
        <p:nvSpPr>
          <p:cNvPr id="31" name="TextBox 30">
            <a:extLst>
              <a:ext uri="{FF2B5EF4-FFF2-40B4-BE49-F238E27FC236}">
                <a16:creationId xmlns:a16="http://schemas.microsoft.com/office/drawing/2014/main" id="{612204C5-B132-7735-6C77-A47C709EC8D8}"/>
              </a:ext>
            </a:extLst>
          </p:cNvPr>
          <p:cNvSpPr txBox="1"/>
          <p:nvPr/>
        </p:nvSpPr>
        <p:spPr>
          <a:xfrm>
            <a:off x="5486401" y="0"/>
            <a:ext cx="3088820" cy="523220"/>
          </a:xfrm>
          <a:prstGeom prst="rect">
            <a:avLst/>
          </a:prstGeom>
          <a:noFill/>
        </p:spPr>
        <p:txBody>
          <a:bodyPr wrap="square" rtlCol="0">
            <a:spAutoFit/>
          </a:bodyPr>
          <a:lstStyle/>
          <a:p>
            <a:pPr algn="r"/>
            <a:r>
              <a:rPr lang="en-AT" sz="2800" dirty="0">
                <a:solidFill>
                  <a:schemeClr val="bg1"/>
                </a:solidFill>
              </a:rPr>
              <a:t>Where are we now?</a:t>
            </a:r>
          </a:p>
        </p:txBody>
      </p:sp>
    </p:spTree>
    <p:extLst>
      <p:ext uri="{BB962C8B-B14F-4D97-AF65-F5344CB8AC3E}">
        <p14:creationId xmlns:p14="http://schemas.microsoft.com/office/powerpoint/2010/main" val="1708864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587804-95FB-E941-2BC2-9021A8324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5102" y="4770407"/>
            <a:ext cx="1459260" cy="14592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ips on find the best stock broker - PrzeSpider">
            <a:extLst>
              <a:ext uri="{FF2B5EF4-FFF2-40B4-BE49-F238E27FC236}">
                <a16:creationId xmlns:a16="http://schemas.microsoft.com/office/drawing/2014/main" id="{186B758A-10D9-D8FC-1596-5D9B31056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7159" y="5024442"/>
            <a:ext cx="1707543" cy="113836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The Dow topped 18,000 today. Learn why that matters. - Vox">
            <a:extLst>
              <a:ext uri="{FF2B5EF4-FFF2-40B4-BE49-F238E27FC236}">
                <a16:creationId xmlns:a16="http://schemas.microsoft.com/office/drawing/2014/main" id="{6F1356E8-4698-6126-7E59-9BFD6BEEA3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8471" y="5024442"/>
            <a:ext cx="1682409" cy="108704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UK - London - 90s Barclays de Zoete Wedd trading floor | Richard Baker ...">
            <a:extLst>
              <a:ext uri="{FF2B5EF4-FFF2-40B4-BE49-F238E27FC236}">
                <a16:creationId xmlns:a16="http://schemas.microsoft.com/office/drawing/2014/main" id="{DB6BB13B-CFE3-5977-3CED-AD74D28DA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6414" y="5024442"/>
            <a:ext cx="1735211" cy="11383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Amsterdam Stock Exchange - World's First Stock Market in ...">
            <a:extLst>
              <a:ext uri="{FF2B5EF4-FFF2-40B4-BE49-F238E27FC236}">
                <a16:creationId xmlns:a16="http://schemas.microsoft.com/office/drawing/2014/main" id="{81CAAECD-3C4F-AFAF-AACA-8F39F7BD8A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5628" y="5024442"/>
            <a:ext cx="1397309" cy="10870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69D9D7-EE5A-8406-8F62-209CFA0FDCFD}"/>
              </a:ext>
            </a:extLst>
          </p:cNvPr>
          <p:cNvPicPr>
            <a:picLocks noChangeAspect="1"/>
          </p:cNvPicPr>
          <p:nvPr/>
        </p:nvPicPr>
        <p:blipFill rotWithShape="1">
          <a:blip r:embed="rId8"/>
          <a:srcRect l="5752" t="11007" r="5985" b="15356"/>
          <a:stretch/>
        </p:blipFill>
        <p:spPr>
          <a:xfrm>
            <a:off x="1807314" y="1001509"/>
            <a:ext cx="9442030" cy="3512435"/>
          </a:xfrm>
          <a:prstGeom prst="rect">
            <a:avLst/>
          </a:prstGeom>
        </p:spPr>
      </p:pic>
      <p:sp>
        <p:nvSpPr>
          <p:cNvPr id="16" name="TextBox 15">
            <a:extLst>
              <a:ext uri="{FF2B5EF4-FFF2-40B4-BE49-F238E27FC236}">
                <a16:creationId xmlns:a16="http://schemas.microsoft.com/office/drawing/2014/main" id="{B4DCD56D-1F2C-07D4-2311-05AB2D4317D0}"/>
              </a:ext>
            </a:extLst>
          </p:cNvPr>
          <p:cNvSpPr txBox="1"/>
          <p:nvPr/>
        </p:nvSpPr>
        <p:spPr>
          <a:xfrm>
            <a:off x="274566" y="2887650"/>
            <a:ext cx="1532748" cy="307777"/>
          </a:xfrm>
          <a:prstGeom prst="rect">
            <a:avLst/>
          </a:prstGeom>
          <a:noFill/>
        </p:spPr>
        <p:txBody>
          <a:bodyPr wrap="square" rtlCol="0">
            <a:spAutoFit/>
          </a:bodyPr>
          <a:lstStyle/>
          <a:p>
            <a:r>
              <a:rPr lang="en-AT" sz="1400" dirty="0"/>
              <a:t>Human evolution</a:t>
            </a:r>
          </a:p>
        </p:txBody>
      </p:sp>
      <p:sp>
        <p:nvSpPr>
          <p:cNvPr id="17" name="TextBox 16">
            <a:extLst>
              <a:ext uri="{FF2B5EF4-FFF2-40B4-BE49-F238E27FC236}">
                <a16:creationId xmlns:a16="http://schemas.microsoft.com/office/drawing/2014/main" id="{F0201E10-C098-D295-C5CE-4904E3765DEB}"/>
              </a:ext>
            </a:extLst>
          </p:cNvPr>
          <p:cNvSpPr txBox="1"/>
          <p:nvPr/>
        </p:nvSpPr>
        <p:spPr>
          <a:xfrm>
            <a:off x="246490" y="5285846"/>
            <a:ext cx="1532748" cy="307777"/>
          </a:xfrm>
          <a:prstGeom prst="rect">
            <a:avLst/>
          </a:prstGeom>
          <a:noFill/>
        </p:spPr>
        <p:txBody>
          <a:bodyPr wrap="square" rtlCol="0">
            <a:spAutoFit/>
          </a:bodyPr>
          <a:lstStyle/>
          <a:p>
            <a:r>
              <a:rPr lang="en-AT" sz="1400" dirty="0"/>
              <a:t>Trading evolution</a:t>
            </a:r>
          </a:p>
        </p:txBody>
      </p:sp>
    </p:spTree>
    <p:extLst>
      <p:ext uri="{BB962C8B-B14F-4D97-AF65-F5344CB8AC3E}">
        <p14:creationId xmlns:p14="http://schemas.microsoft.com/office/powerpoint/2010/main" val="3730793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5DCE5E1-CA38-4044-8E1A-15AD60B79872}"/>
              </a:ext>
            </a:extLst>
          </p:cNvPr>
          <p:cNvSpPr txBox="1"/>
          <p:nvPr/>
        </p:nvSpPr>
        <p:spPr>
          <a:xfrm>
            <a:off x="2357863" y="6319849"/>
            <a:ext cx="6732349" cy="461665"/>
          </a:xfrm>
          <a:prstGeom prst="rect">
            <a:avLst/>
          </a:prstGeom>
          <a:noFill/>
        </p:spPr>
        <p:txBody>
          <a:bodyPr wrap="square">
            <a:spAutoFit/>
          </a:bodyPr>
          <a:lstStyle/>
          <a:p>
            <a:r>
              <a:rPr lang="en-GB" sz="1200" b="1" dirty="0">
                <a:solidFill>
                  <a:srgbClr val="000000"/>
                </a:solidFill>
                <a:hlinkClick r:id="rId3"/>
              </a:rPr>
              <a:t>https://www.cnbc.com/2019/06/28/80percent-of-the-stock-market-is-now-on-autopilot.html</a:t>
            </a:r>
            <a:endParaRPr lang="en-GB" sz="1200" b="1" dirty="0">
              <a:solidFill>
                <a:srgbClr val="000000"/>
              </a:solidFill>
            </a:endParaRPr>
          </a:p>
          <a:p>
            <a:r>
              <a:rPr lang="en-GB" sz="1200" dirty="0">
                <a:hlinkClick r:id="rId4"/>
              </a:rPr>
              <a:t>https://therobusttrader.com/what-percentage-of-trading-is-algorithmic/</a:t>
            </a:r>
            <a:endParaRPr lang="en-GB" sz="1200" dirty="0"/>
          </a:p>
        </p:txBody>
      </p:sp>
      <p:pic>
        <p:nvPicPr>
          <p:cNvPr id="5" name="Picture 4">
            <a:extLst>
              <a:ext uri="{FF2B5EF4-FFF2-40B4-BE49-F238E27FC236}">
                <a16:creationId xmlns:a16="http://schemas.microsoft.com/office/drawing/2014/main" id="{D441051E-CBE8-E3F6-2F47-320B435AE808}"/>
              </a:ext>
            </a:extLst>
          </p:cNvPr>
          <p:cNvPicPr>
            <a:picLocks noChangeAspect="1"/>
          </p:cNvPicPr>
          <p:nvPr/>
        </p:nvPicPr>
        <p:blipFill>
          <a:blip r:embed="rId5"/>
          <a:stretch>
            <a:fillRect/>
          </a:stretch>
        </p:blipFill>
        <p:spPr>
          <a:xfrm>
            <a:off x="2863121" y="1055216"/>
            <a:ext cx="5836807" cy="5019654"/>
          </a:xfrm>
          <a:prstGeom prst="rect">
            <a:avLst/>
          </a:prstGeom>
        </p:spPr>
      </p:pic>
    </p:spTree>
    <p:extLst>
      <p:ext uri="{BB962C8B-B14F-4D97-AF65-F5344CB8AC3E}">
        <p14:creationId xmlns:p14="http://schemas.microsoft.com/office/powerpoint/2010/main" val="3154990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0CF9F-93FD-617B-41FF-62DF92F81455}"/>
              </a:ext>
            </a:extLst>
          </p:cNvPr>
          <p:cNvPicPr>
            <a:picLocks noChangeAspect="1"/>
          </p:cNvPicPr>
          <p:nvPr/>
        </p:nvPicPr>
        <p:blipFill rotWithShape="1">
          <a:blip r:embed="rId3"/>
          <a:srcRect l="7114" r="8423"/>
          <a:stretch/>
        </p:blipFill>
        <p:spPr>
          <a:xfrm>
            <a:off x="-4783" y="-8710"/>
            <a:ext cx="8712000" cy="6883187"/>
          </a:xfrm>
          <a:prstGeom prst="rect">
            <a:avLst/>
          </a:prstGeom>
        </p:spPr>
      </p:pic>
      <p:sp>
        <p:nvSpPr>
          <p:cNvPr id="5" name="TextBox 4">
            <a:extLst>
              <a:ext uri="{FF2B5EF4-FFF2-40B4-BE49-F238E27FC236}">
                <a16:creationId xmlns:a16="http://schemas.microsoft.com/office/drawing/2014/main" id="{8E82EF75-21F7-EB56-3912-BDDD350D7E09}"/>
              </a:ext>
            </a:extLst>
          </p:cNvPr>
          <p:cNvSpPr txBox="1"/>
          <p:nvPr/>
        </p:nvSpPr>
        <p:spPr>
          <a:xfrm>
            <a:off x="8707217" y="1334622"/>
            <a:ext cx="3464905" cy="4616648"/>
          </a:xfrm>
          <a:prstGeom prst="rect">
            <a:avLst/>
          </a:prstGeom>
          <a:noFill/>
        </p:spPr>
        <p:txBody>
          <a:bodyPr wrap="square" rtlCol="0">
            <a:spAutoFit/>
          </a:bodyPr>
          <a:lstStyle/>
          <a:p>
            <a:pPr marL="179388" indent="-174625">
              <a:buFont typeface="Arial" panose="020B0604020202020204" pitchFamily="34" charset="0"/>
              <a:buChar char="•"/>
            </a:pPr>
            <a:r>
              <a:rPr lang="en-US" sz="1400" b="1" dirty="0">
                <a:solidFill>
                  <a:srgbClr val="3D3270"/>
                </a:solidFill>
              </a:rPr>
              <a:t>Small traders do not have infrastructure </a:t>
            </a:r>
            <a:r>
              <a:rPr lang="en-US" sz="1400" dirty="0"/>
              <a:t>nor are savvy on how to set it up</a:t>
            </a:r>
          </a:p>
          <a:p>
            <a:pPr marL="179388" indent="-174625"/>
            <a:endParaRPr lang="en-US" sz="1400" dirty="0"/>
          </a:p>
          <a:p>
            <a:pPr marL="179388" indent="-174625">
              <a:buFont typeface="Arial" panose="020B0604020202020204" pitchFamily="34" charset="0"/>
              <a:buChar char="•"/>
            </a:pPr>
            <a:r>
              <a:rPr lang="en-US" sz="1400" b="1" dirty="0">
                <a:solidFill>
                  <a:srgbClr val="3D3270"/>
                </a:solidFill>
              </a:rPr>
              <a:t>Big operator are oftentimes slow </a:t>
            </a:r>
            <a:r>
              <a:rPr lang="en-US" sz="1400" dirty="0"/>
              <a:t>evolving and deploying their bots because of their internal processes.</a:t>
            </a:r>
          </a:p>
          <a:p>
            <a:pPr marL="4763"/>
            <a:endParaRPr lang="en-US" sz="1400" dirty="0"/>
          </a:p>
          <a:p>
            <a:pPr marL="179388" indent="-174625">
              <a:buFont typeface="Arial" panose="020B0604020202020204" pitchFamily="34" charset="0"/>
              <a:buChar char="•"/>
            </a:pPr>
            <a:r>
              <a:rPr lang="en-US" sz="1400" dirty="0"/>
              <a:t>Some trading bots are designed to </a:t>
            </a:r>
            <a:r>
              <a:rPr lang="en-US" sz="1400" b="1" dirty="0">
                <a:solidFill>
                  <a:srgbClr val="3D3270"/>
                </a:solidFill>
              </a:rPr>
              <a:t>take advantage of very small inefficiencies</a:t>
            </a:r>
            <a:r>
              <a:rPr lang="en-US" sz="1400" dirty="0"/>
              <a:t>. These disappear or change in nature</a:t>
            </a:r>
          </a:p>
          <a:p>
            <a:pPr marL="179388" indent="-174625"/>
            <a:endParaRPr lang="en-US" sz="1400" dirty="0"/>
          </a:p>
          <a:p>
            <a:pPr marL="179388" indent="-174625">
              <a:buFont typeface="Arial" panose="020B0604020202020204" pitchFamily="34" charset="0"/>
              <a:buChar char="•"/>
            </a:pPr>
            <a:r>
              <a:rPr lang="en-US" sz="1400" dirty="0"/>
              <a:t>Much time is spent on finding a set of trading rules, </a:t>
            </a:r>
            <a:r>
              <a:rPr lang="en-US" sz="1400" b="1" dirty="0">
                <a:solidFill>
                  <a:srgbClr val="3D3270"/>
                </a:solidFill>
              </a:rPr>
              <a:t>rather than thoroughly </a:t>
            </a:r>
            <a:r>
              <a:rPr lang="en-US" sz="1400" b="1" dirty="0" err="1">
                <a:solidFill>
                  <a:srgbClr val="3D3270"/>
                </a:solidFill>
              </a:rPr>
              <a:t>backtesting</a:t>
            </a:r>
            <a:r>
              <a:rPr lang="en-US" sz="1400" b="1" dirty="0">
                <a:solidFill>
                  <a:srgbClr val="3D3270"/>
                </a:solidFill>
              </a:rPr>
              <a:t> and/or applying intelligent components</a:t>
            </a:r>
          </a:p>
          <a:p>
            <a:pPr marL="179388" indent="-174625">
              <a:buFont typeface="Arial" panose="020B0604020202020204" pitchFamily="34" charset="0"/>
              <a:buChar char="•"/>
            </a:pPr>
            <a:endParaRPr lang="en-US" sz="1400" dirty="0"/>
          </a:p>
          <a:p>
            <a:pPr marL="179388" indent="-174625">
              <a:buFont typeface="Arial" panose="020B0604020202020204" pitchFamily="34" charset="0"/>
              <a:buChar char="•"/>
            </a:pPr>
            <a:r>
              <a:rPr lang="en-US" sz="1400" b="1" dirty="0">
                <a:solidFill>
                  <a:srgbClr val="3D3270"/>
                </a:solidFill>
              </a:rPr>
              <a:t>Thousands of people are using the same or a similar bot</a:t>
            </a:r>
            <a:r>
              <a:rPr lang="en-US" sz="1400" dirty="0"/>
              <a:t>, this may cause the market logic exploited cease to exist</a:t>
            </a:r>
          </a:p>
          <a:p>
            <a:pPr marL="179388" indent="-174625"/>
            <a:endParaRPr lang="en-US" sz="1400" dirty="0"/>
          </a:p>
          <a:p>
            <a:pPr marL="179388" indent="-174625">
              <a:buFont typeface="Arial" panose="020B0604020202020204" pitchFamily="34" charset="0"/>
              <a:buChar char="•"/>
            </a:pPr>
            <a:r>
              <a:rPr lang="en-US" sz="1400" dirty="0">
                <a:solidFill>
                  <a:srgbClr val="3D3270"/>
                </a:solidFill>
              </a:rPr>
              <a:t>Currently </a:t>
            </a:r>
            <a:r>
              <a:rPr lang="en-US" sz="1400" b="1" dirty="0">
                <a:solidFill>
                  <a:srgbClr val="3D3270"/>
                </a:solidFill>
              </a:rPr>
              <a:t>most bots are rule based bots</a:t>
            </a:r>
          </a:p>
        </p:txBody>
      </p:sp>
      <p:sp>
        <p:nvSpPr>
          <p:cNvPr id="14" name="TextBox 13">
            <a:extLst>
              <a:ext uri="{FF2B5EF4-FFF2-40B4-BE49-F238E27FC236}">
                <a16:creationId xmlns:a16="http://schemas.microsoft.com/office/drawing/2014/main" id="{64546D75-DD1E-7CB5-DDB6-7D0B81A9EF6C}"/>
              </a:ext>
            </a:extLst>
          </p:cNvPr>
          <p:cNvSpPr txBox="1"/>
          <p:nvPr/>
        </p:nvSpPr>
        <p:spPr>
          <a:xfrm>
            <a:off x="2686833" y="0"/>
            <a:ext cx="5894652" cy="523220"/>
          </a:xfrm>
          <a:prstGeom prst="rect">
            <a:avLst/>
          </a:prstGeom>
          <a:noFill/>
        </p:spPr>
        <p:txBody>
          <a:bodyPr wrap="square" rtlCol="0">
            <a:spAutoFit/>
          </a:bodyPr>
          <a:lstStyle/>
          <a:p>
            <a:pPr algn="r"/>
            <a:r>
              <a:rPr lang="en-AT" sz="2800" dirty="0">
                <a:solidFill>
                  <a:schemeClr val="bg1"/>
                </a:solidFill>
              </a:rPr>
              <a:t>What problems do trading bots have?</a:t>
            </a:r>
          </a:p>
        </p:txBody>
      </p:sp>
    </p:spTree>
    <p:extLst>
      <p:ext uri="{BB962C8B-B14F-4D97-AF65-F5344CB8AC3E}">
        <p14:creationId xmlns:p14="http://schemas.microsoft.com/office/powerpoint/2010/main" val="282996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010DAC-B5CF-990D-7213-C88CBD8A18A8}"/>
              </a:ext>
            </a:extLst>
          </p:cNvPr>
          <p:cNvPicPr>
            <a:picLocks noChangeAspect="1"/>
          </p:cNvPicPr>
          <p:nvPr/>
        </p:nvPicPr>
        <p:blipFill rotWithShape="1">
          <a:blip r:embed="rId3"/>
          <a:srcRect l="7552" t="313" r="9046" b="32"/>
          <a:stretch/>
        </p:blipFill>
        <p:spPr>
          <a:xfrm>
            <a:off x="-14064" y="-10758"/>
            <a:ext cx="8640000" cy="6876000"/>
          </a:xfrm>
          <a:prstGeom prst="rect">
            <a:avLst/>
          </a:prstGeom>
        </p:spPr>
      </p:pic>
      <p:sp>
        <p:nvSpPr>
          <p:cNvPr id="8" name="TextBox 7">
            <a:extLst>
              <a:ext uri="{FF2B5EF4-FFF2-40B4-BE49-F238E27FC236}">
                <a16:creationId xmlns:a16="http://schemas.microsoft.com/office/drawing/2014/main" id="{B380EB3B-B902-18E0-091D-19C17FE3A7AD}"/>
              </a:ext>
            </a:extLst>
          </p:cNvPr>
          <p:cNvSpPr txBox="1"/>
          <p:nvPr/>
        </p:nvSpPr>
        <p:spPr>
          <a:xfrm>
            <a:off x="4421393" y="0"/>
            <a:ext cx="4153828" cy="523220"/>
          </a:xfrm>
          <a:prstGeom prst="rect">
            <a:avLst/>
          </a:prstGeom>
          <a:noFill/>
        </p:spPr>
        <p:txBody>
          <a:bodyPr wrap="square" rtlCol="0">
            <a:spAutoFit/>
          </a:bodyPr>
          <a:lstStyle/>
          <a:p>
            <a:pPr algn="r"/>
            <a:r>
              <a:rPr lang="en-AT" sz="2800" dirty="0">
                <a:solidFill>
                  <a:schemeClr val="bg1"/>
                </a:solidFill>
              </a:rPr>
              <a:t>Leverage the opportunities</a:t>
            </a:r>
          </a:p>
        </p:txBody>
      </p:sp>
      <p:sp>
        <p:nvSpPr>
          <p:cNvPr id="9" name="TextBox 8">
            <a:extLst>
              <a:ext uri="{FF2B5EF4-FFF2-40B4-BE49-F238E27FC236}">
                <a16:creationId xmlns:a16="http://schemas.microsoft.com/office/drawing/2014/main" id="{EFEC32D3-04E4-443F-9B5C-F4E72D617A04}"/>
              </a:ext>
            </a:extLst>
          </p:cNvPr>
          <p:cNvSpPr txBox="1"/>
          <p:nvPr/>
        </p:nvSpPr>
        <p:spPr>
          <a:xfrm>
            <a:off x="8625937" y="1280160"/>
            <a:ext cx="3566064" cy="3877985"/>
          </a:xfrm>
          <a:prstGeom prst="rect">
            <a:avLst/>
          </a:prstGeom>
          <a:noFill/>
        </p:spPr>
        <p:txBody>
          <a:bodyPr wrap="square" rtlCol="0">
            <a:spAutoFit/>
          </a:bodyPr>
          <a:lstStyle/>
          <a:p>
            <a:r>
              <a:rPr lang="de-AT" dirty="0" err="1"/>
              <a:t>Where</a:t>
            </a:r>
            <a:r>
              <a:rPr lang="de-AT" dirty="0"/>
              <a:t> </a:t>
            </a:r>
            <a:r>
              <a:rPr lang="de-AT" dirty="0" err="1"/>
              <a:t>can</a:t>
            </a:r>
            <a:r>
              <a:rPr lang="de-AT" dirty="0"/>
              <a:t> </a:t>
            </a:r>
            <a:r>
              <a:rPr lang="de-AT" dirty="0" err="1"/>
              <a:t>we</a:t>
            </a:r>
            <a:r>
              <a:rPr lang="de-AT" dirty="0"/>
              <a:t> </a:t>
            </a:r>
            <a:r>
              <a:rPr lang="de-AT" dirty="0" err="1"/>
              <a:t>shine</a:t>
            </a:r>
            <a:r>
              <a:rPr lang="de-AT" dirty="0"/>
              <a:t>? </a:t>
            </a:r>
            <a:r>
              <a:rPr lang="de-AT" dirty="0" err="1"/>
              <a:t>What</a:t>
            </a:r>
            <a:r>
              <a:rPr lang="de-AT" dirty="0"/>
              <a:t> do </a:t>
            </a:r>
            <a:r>
              <a:rPr lang="de-AT" dirty="0" err="1"/>
              <a:t>we</a:t>
            </a:r>
            <a:r>
              <a:rPr lang="de-AT" dirty="0"/>
              <a:t> do </a:t>
            </a:r>
            <a:r>
              <a:rPr lang="de-AT" dirty="0" err="1"/>
              <a:t>well</a:t>
            </a:r>
            <a:r>
              <a:rPr lang="de-AT" dirty="0"/>
              <a:t>?</a:t>
            </a:r>
            <a:endParaRPr lang="en-AT" dirty="0"/>
          </a:p>
          <a:p>
            <a:endParaRPr lang="en-AT" dirty="0"/>
          </a:p>
          <a:p>
            <a:pPr marL="285750" indent="-285750">
              <a:spcAft>
                <a:spcPts val="1200"/>
              </a:spcAft>
              <a:buFont typeface="Arial" panose="020B0604020202020204" pitchFamily="34" charset="0"/>
              <a:buChar char="•"/>
            </a:pPr>
            <a:r>
              <a:rPr lang="en-AT" b="1" dirty="0">
                <a:solidFill>
                  <a:srgbClr val="3D3270"/>
                </a:solidFill>
              </a:rPr>
              <a:t>Optimize</a:t>
            </a:r>
            <a:r>
              <a:rPr lang="en-AT" b="1" dirty="0"/>
              <a:t> </a:t>
            </a:r>
            <a:r>
              <a:rPr lang="en-AT" dirty="0"/>
              <a:t>rules and train ML models</a:t>
            </a:r>
          </a:p>
          <a:p>
            <a:pPr marL="285750" indent="-285750">
              <a:spcAft>
                <a:spcPts val="1200"/>
              </a:spcAft>
              <a:buFont typeface="Arial" panose="020B0604020202020204" pitchFamily="34" charset="0"/>
              <a:buChar char="•"/>
            </a:pPr>
            <a:r>
              <a:rPr lang="en-AT" b="1" dirty="0">
                <a:solidFill>
                  <a:srgbClr val="3D3270"/>
                </a:solidFill>
              </a:rPr>
              <a:t>Get valuable information </a:t>
            </a:r>
            <a:r>
              <a:rPr lang="en-AT" dirty="0"/>
              <a:t>out of structured and unstructured data</a:t>
            </a:r>
            <a:endParaRPr lang="en-AT" b="1" dirty="0">
              <a:solidFill>
                <a:srgbClr val="3D3270"/>
              </a:solidFill>
            </a:endParaRPr>
          </a:p>
          <a:p>
            <a:pPr marL="285750" indent="-285750">
              <a:spcAft>
                <a:spcPts val="1200"/>
              </a:spcAft>
              <a:buFont typeface="Arial" panose="020B0604020202020204" pitchFamily="34" charset="0"/>
              <a:buChar char="•"/>
            </a:pPr>
            <a:r>
              <a:rPr lang="en-AT" b="1" dirty="0">
                <a:solidFill>
                  <a:srgbClr val="3D3270"/>
                </a:solidFill>
              </a:rPr>
              <a:t>Build infrastructure </a:t>
            </a:r>
            <a:r>
              <a:rPr lang="en-AT" dirty="0"/>
              <a:t>to support heavy data processes</a:t>
            </a:r>
          </a:p>
          <a:p>
            <a:pPr marL="285750" indent="-285750">
              <a:spcAft>
                <a:spcPts val="1200"/>
              </a:spcAft>
              <a:buFont typeface="Arial" panose="020B0604020202020204" pitchFamily="34" charset="0"/>
              <a:buChar char="•"/>
            </a:pPr>
            <a:r>
              <a:rPr lang="en-AT" b="1" dirty="0">
                <a:solidFill>
                  <a:srgbClr val="3D3270"/>
                </a:solidFill>
              </a:rPr>
              <a:t>Automate</a:t>
            </a:r>
            <a:r>
              <a:rPr lang="en-AT" dirty="0"/>
              <a:t> or facilitate most of the steps from idea to production</a:t>
            </a:r>
            <a:endParaRPr lang="de-AT" dirty="0"/>
          </a:p>
        </p:txBody>
      </p:sp>
    </p:spTree>
    <p:extLst>
      <p:ext uri="{BB962C8B-B14F-4D97-AF65-F5344CB8AC3E}">
        <p14:creationId xmlns:p14="http://schemas.microsoft.com/office/powerpoint/2010/main" val="2387911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7BCC-420A-4ED5-161B-279C1973B82F}"/>
              </a:ext>
            </a:extLst>
          </p:cNvPr>
          <p:cNvSpPr>
            <a:spLocks noGrp="1"/>
          </p:cNvSpPr>
          <p:nvPr>
            <p:ph type="title"/>
          </p:nvPr>
        </p:nvSpPr>
        <p:spPr>
          <a:xfrm>
            <a:off x="762000" y="1542261"/>
            <a:ext cx="10515600" cy="800345"/>
          </a:xfrm>
        </p:spPr>
        <p:txBody>
          <a:bodyPr>
            <a:noAutofit/>
          </a:bodyPr>
          <a:lstStyle/>
          <a:p>
            <a:pPr>
              <a:lnSpc>
                <a:spcPct val="100000"/>
              </a:lnSpc>
            </a:pPr>
            <a:r>
              <a:rPr lang="en-AT" sz="2400" dirty="0"/>
              <a:t>Build an infrastructure to optimize a model and deploy it if it becomes better</a:t>
            </a:r>
          </a:p>
        </p:txBody>
      </p:sp>
      <p:sp>
        <p:nvSpPr>
          <p:cNvPr id="3" name="TextBox 2">
            <a:extLst>
              <a:ext uri="{FF2B5EF4-FFF2-40B4-BE49-F238E27FC236}">
                <a16:creationId xmlns:a16="http://schemas.microsoft.com/office/drawing/2014/main" id="{2A51B08B-A15B-F4D6-9EBE-9A93AB4F7314}"/>
              </a:ext>
            </a:extLst>
          </p:cNvPr>
          <p:cNvSpPr txBox="1"/>
          <p:nvPr/>
        </p:nvSpPr>
        <p:spPr>
          <a:xfrm>
            <a:off x="401781" y="263236"/>
            <a:ext cx="3241963" cy="523220"/>
          </a:xfrm>
          <a:prstGeom prst="rect">
            <a:avLst/>
          </a:prstGeom>
          <a:noFill/>
        </p:spPr>
        <p:txBody>
          <a:bodyPr wrap="square" rtlCol="0">
            <a:spAutoFit/>
          </a:bodyPr>
          <a:lstStyle/>
          <a:p>
            <a:r>
              <a:rPr lang="en-GB" sz="2800" dirty="0"/>
              <a:t>Goal of the capstone</a:t>
            </a:r>
            <a:endParaRPr lang="en-AT" sz="2800" dirty="0"/>
          </a:p>
        </p:txBody>
      </p:sp>
      <p:sp>
        <p:nvSpPr>
          <p:cNvPr id="4" name="TextBox 3">
            <a:extLst>
              <a:ext uri="{FF2B5EF4-FFF2-40B4-BE49-F238E27FC236}">
                <a16:creationId xmlns:a16="http://schemas.microsoft.com/office/drawing/2014/main" id="{0CA07179-DD23-3767-03A5-59EC667A48C3}"/>
              </a:ext>
            </a:extLst>
          </p:cNvPr>
          <p:cNvSpPr txBox="1"/>
          <p:nvPr/>
        </p:nvSpPr>
        <p:spPr>
          <a:xfrm>
            <a:off x="762000" y="3474613"/>
            <a:ext cx="5941627" cy="1200329"/>
          </a:xfrm>
          <a:prstGeom prst="rect">
            <a:avLst/>
          </a:prstGeom>
          <a:noFill/>
        </p:spPr>
        <p:txBody>
          <a:bodyPr wrap="none" rtlCol="0">
            <a:spAutoFit/>
          </a:bodyPr>
          <a:lstStyle/>
          <a:p>
            <a:r>
              <a:rPr lang="en-AT" dirty="0"/>
              <a:t>When does it mean to become better in the capstone setup? </a:t>
            </a:r>
          </a:p>
          <a:p>
            <a:endParaRPr lang="en-AT" dirty="0"/>
          </a:p>
          <a:p>
            <a:pPr lvl="1"/>
            <a:r>
              <a:rPr lang="en-AT" dirty="0"/>
              <a:t>Production Mean Squared Error is higher than 1</a:t>
            </a:r>
          </a:p>
          <a:p>
            <a:pPr lvl="1"/>
            <a:r>
              <a:rPr lang="en-AT" dirty="0"/>
              <a:t>Candidate MSE is 2/3 lower for 3 consecutive times </a:t>
            </a:r>
          </a:p>
        </p:txBody>
      </p:sp>
      <p:sp>
        <p:nvSpPr>
          <p:cNvPr id="5" name="TextBox 4">
            <a:extLst>
              <a:ext uri="{FF2B5EF4-FFF2-40B4-BE49-F238E27FC236}">
                <a16:creationId xmlns:a16="http://schemas.microsoft.com/office/drawing/2014/main" id="{C0E4FF14-D871-3585-6847-63CDFF9C27C4}"/>
              </a:ext>
            </a:extLst>
          </p:cNvPr>
          <p:cNvSpPr txBox="1"/>
          <p:nvPr/>
        </p:nvSpPr>
        <p:spPr>
          <a:xfrm>
            <a:off x="761999" y="5159397"/>
            <a:ext cx="10342896" cy="1200329"/>
          </a:xfrm>
          <a:prstGeom prst="rect">
            <a:avLst/>
          </a:prstGeom>
          <a:noFill/>
        </p:spPr>
        <p:txBody>
          <a:bodyPr wrap="none" rtlCol="0">
            <a:spAutoFit/>
          </a:bodyPr>
          <a:lstStyle/>
          <a:p>
            <a:r>
              <a:rPr lang="en-AT" dirty="0"/>
              <a:t>When would it mean to become better for a bot to be deployed in a real scenario? </a:t>
            </a:r>
          </a:p>
          <a:p>
            <a:endParaRPr lang="en-AT" dirty="0"/>
          </a:p>
          <a:p>
            <a:pPr lvl="1"/>
            <a:r>
              <a:rPr lang="en-AT" dirty="0"/>
              <a:t>The candidate bot is 25% more profitable than the production bot in the last 6 weeks</a:t>
            </a:r>
          </a:p>
          <a:p>
            <a:pPr lvl="1"/>
            <a:r>
              <a:rPr lang="en-AT" dirty="0"/>
              <a:t>The candidate bot has a 10% more profitable transactions with a 10% higher mean profit by transaction</a:t>
            </a:r>
          </a:p>
        </p:txBody>
      </p:sp>
    </p:spTree>
    <p:extLst>
      <p:ext uri="{BB962C8B-B14F-4D97-AF65-F5344CB8AC3E}">
        <p14:creationId xmlns:p14="http://schemas.microsoft.com/office/powerpoint/2010/main" val="2161963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F62146-789A-BA15-CBD4-0D41ADC86E10}"/>
              </a:ext>
            </a:extLst>
          </p:cNvPr>
          <p:cNvGrpSpPr/>
          <p:nvPr/>
        </p:nvGrpSpPr>
        <p:grpSpPr>
          <a:xfrm>
            <a:off x="1920421" y="2189197"/>
            <a:ext cx="1500028" cy="1798544"/>
            <a:chOff x="1594852" y="2186918"/>
            <a:chExt cx="1500028" cy="1798544"/>
          </a:xfrm>
        </p:grpSpPr>
        <p:pic>
          <p:nvPicPr>
            <p:cNvPr id="8" name="Picture 2">
              <a:extLst>
                <a:ext uri="{FF2B5EF4-FFF2-40B4-BE49-F238E27FC236}">
                  <a16:creationId xmlns:a16="http://schemas.microsoft.com/office/drawing/2014/main" id="{FB2C5A72-C9F5-D1D4-7DAC-A7481586D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344" y="2186918"/>
              <a:ext cx="1400536" cy="14005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F761F6-8EF3-6F3B-C191-64B8E56B3EED}"/>
                </a:ext>
              </a:extLst>
            </p:cNvPr>
            <p:cNvSpPr txBox="1"/>
            <p:nvPr/>
          </p:nvSpPr>
          <p:spPr>
            <a:xfrm>
              <a:off x="1594852" y="3616130"/>
              <a:ext cx="1495474" cy="369332"/>
            </a:xfrm>
            <a:prstGeom prst="rect">
              <a:avLst/>
            </a:prstGeom>
            <a:noFill/>
          </p:spPr>
          <p:txBody>
            <a:bodyPr wrap="none" rtlCol="0">
              <a:spAutoFit/>
            </a:bodyPr>
            <a:lstStyle/>
            <a:p>
              <a:r>
                <a:rPr lang="en-AT"/>
                <a:t>Operating Bot</a:t>
              </a:r>
            </a:p>
          </p:txBody>
        </p:sp>
      </p:grpSp>
      <p:sp>
        <p:nvSpPr>
          <p:cNvPr id="5" name="TextBox 4">
            <a:extLst>
              <a:ext uri="{FF2B5EF4-FFF2-40B4-BE49-F238E27FC236}">
                <a16:creationId xmlns:a16="http://schemas.microsoft.com/office/drawing/2014/main" id="{93DB9A76-F3AA-6E4C-F257-2396FA9AE6AF}"/>
              </a:ext>
            </a:extLst>
          </p:cNvPr>
          <p:cNvSpPr txBox="1"/>
          <p:nvPr/>
        </p:nvSpPr>
        <p:spPr>
          <a:xfrm>
            <a:off x="401781" y="263236"/>
            <a:ext cx="3241963" cy="523220"/>
          </a:xfrm>
          <a:prstGeom prst="rect">
            <a:avLst/>
          </a:prstGeom>
          <a:noFill/>
        </p:spPr>
        <p:txBody>
          <a:bodyPr wrap="square" rtlCol="0">
            <a:spAutoFit/>
          </a:bodyPr>
          <a:lstStyle/>
          <a:p>
            <a:r>
              <a:rPr lang="en-GB" sz="2800" dirty="0"/>
              <a:t>Goal of this capstone</a:t>
            </a:r>
            <a:endParaRPr lang="en-AT" sz="2800" dirty="0"/>
          </a:p>
        </p:txBody>
      </p:sp>
    </p:spTree>
    <p:extLst>
      <p:ext uri="{BB962C8B-B14F-4D97-AF65-F5344CB8AC3E}">
        <p14:creationId xmlns:p14="http://schemas.microsoft.com/office/powerpoint/2010/main" val="3630104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4097</TotalTime>
  <Words>1814</Words>
  <Application>Microsoft Macintosh PowerPoint</Application>
  <PresentationFormat>Widescreen</PresentationFormat>
  <Paragraphs>240</Paragraphs>
  <Slides>27</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infrastructure to optimize a model and deploy it if it becomes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your trading bots surf the stock markets</dc:title>
  <dc:creator>Microsoft Office User</dc:creator>
  <cp:lastModifiedBy>Microsoft Office User</cp:lastModifiedBy>
  <cp:revision>34</cp:revision>
  <dcterms:created xsi:type="dcterms:W3CDTF">2022-06-11T17:07:02Z</dcterms:created>
  <dcterms:modified xsi:type="dcterms:W3CDTF">2022-07-01T10:52:43Z</dcterms:modified>
</cp:coreProperties>
</file>